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64"/>
  </p:notesMasterIdLst>
  <p:sldIdLst>
    <p:sldId id="284" r:id="rId5"/>
    <p:sldId id="362" r:id="rId6"/>
    <p:sldId id="350" r:id="rId7"/>
    <p:sldId id="503" r:id="rId8"/>
    <p:sldId id="504" r:id="rId9"/>
    <p:sldId id="505" r:id="rId10"/>
    <p:sldId id="351" r:id="rId11"/>
    <p:sldId id="495" r:id="rId12"/>
    <p:sldId id="506" r:id="rId13"/>
    <p:sldId id="507" r:id="rId14"/>
    <p:sldId id="352" r:id="rId15"/>
    <p:sldId id="353" r:id="rId16"/>
    <p:sldId id="512" r:id="rId17"/>
    <p:sldId id="354" r:id="rId18"/>
    <p:sldId id="513" r:id="rId19"/>
    <p:sldId id="508" r:id="rId20"/>
    <p:sldId id="509" r:id="rId21"/>
    <p:sldId id="514" r:id="rId22"/>
    <p:sldId id="510" r:id="rId23"/>
    <p:sldId id="511" r:id="rId24"/>
    <p:sldId id="357" r:id="rId25"/>
    <p:sldId id="358" r:id="rId26"/>
    <p:sldId id="359" r:id="rId27"/>
    <p:sldId id="360" r:id="rId28"/>
    <p:sldId id="361" r:id="rId29"/>
    <p:sldId id="496" r:id="rId30"/>
    <p:sldId id="363" r:id="rId31"/>
    <p:sldId id="364" r:id="rId32"/>
    <p:sldId id="365" r:id="rId33"/>
    <p:sldId id="366" r:id="rId34"/>
    <p:sldId id="367" r:id="rId35"/>
    <p:sldId id="368" r:id="rId36"/>
    <p:sldId id="369" r:id="rId37"/>
    <p:sldId id="370" r:id="rId38"/>
    <p:sldId id="371" r:id="rId39"/>
    <p:sldId id="372" r:id="rId40"/>
    <p:sldId id="373" r:id="rId41"/>
    <p:sldId id="374" r:id="rId42"/>
    <p:sldId id="375" r:id="rId43"/>
    <p:sldId id="376" r:id="rId44"/>
    <p:sldId id="377" r:id="rId45"/>
    <p:sldId id="378" r:id="rId46"/>
    <p:sldId id="379" r:id="rId47"/>
    <p:sldId id="380" r:id="rId48"/>
    <p:sldId id="381" r:id="rId49"/>
    <p:sldId id="382" r:id="rId50"/>
    <p:sldId id="497" r:id="rId51"/>
    <p:sldId id="383" r:id="rId52"/>
    <p:sldId id="384" r:id="rId53"/>
    <p:sldId id="385" r:id="rId54"/>
    <p:sldId id="386" r:id="rId55"/>
    <p:sldId id="387" r:id="rId56"/>
    <p:sldId id="388" r:id="rId57"/>
    <p:sldId id="389" r:id="rId58"/>
    <p:sldId id="459" r:id="rId59"/>
    <p:sldId id="515" r:id="rId60"/>
    <p:sldId id="498" r:id="rId61"/>
    <p:sldId id="461" r:id="rId62"/>
    <p:sldId id="462" r:id="rId63"/>
    <p:sldId id="463" r:id="rId64"/>
    <p:sldId id="464" r:id="rId65"/>
    <p:sldId id="499" r:id="rId66"/>
    <p:sldId id="500" r:id="rId67"/>
    <p:sldId id="465" r:id="rId68"/>
    <p:sldId id="501" r:id="rId69"/>
    <p:sldId id="516" r:id="rId70"/>
    <p:sldId id="523" r:id="rId71"/>
    <p:sldId id="524" r:id="rId72"/>
    <p:sldId id="525" r:id="rId73"/>
    <p:sldId id="526" r:id="rId74"/>
    <p:sldId id="466" r:id="rId75"/>
    <p:sldId id="467" r:id="rId76"/>
    <p:sldId id="468" r:id="rId77"/>
    <p:sldId id="469" r:id="rId78"/>
    <p:sldId id="470" r:id="rId79"/>
    <p:sldId id="471" r:id="rId80"/>
    <p:sldId id="472" r:id="rId81"/>
    <p:sldId id="473" r:id="rId82"/>
    <p:sldId id="474" r:id="rId83"/>
    <p:sldId id="475" r:id="rId84"/>
    <p:sldId id="476" r:id="rId85"/>
    <p:sldId id="477" r:id="rId86"/>
    <p:sldId id="478" r:id="rId87"/>
    <p:sldId id="479" r:id="rId88"/>
    <p:sldId id="480" r:id="rId89"/>
    <p:sldId id="517" r:id="rId90"/>
    <p:sldId id="527" r:id="rId91"/>
    <p:sldId id="482" r:id="rId92"/>
    <p:sldId id="483" r:id="rId93"/>
    <p:sldId id="484" r:id="rId94"/>
    <p:sldId id="485" r:id="rId95"/>
    <p:sldId id="518" r:id="rId96"/>
    <p:sldId id="528" r:id="rId97"/>
    <p:sldId id="529" r:id="rId98"/>
    <p:sldId id="487" r:id="rId99"/>
    <p:sldId id="488" r:id="rId100"/>
    <p:sldId id="390" r:id="rId101"/>
    <p:sldId id="391" r:id="rId102"/>
    <p:sldId id="392" r:id="rId103"/>
    <p:sldId id="393" r:id="rId104"/>
    <p:sldId id="394" r:id="rId105"/>
    <p:sldId id="395" r:id="rId106"/>
    <p:sldId id="396" r:id="rId107"/>
    <p:sldId id="397" r:id="rId108"/>
    <p:sldId id="398" r:id="rId109"/>
    <p:sldId id="399" r:id="rId110"/>
    <p:sldId id="492" r:id="rId111"/>
    <p:sldId id="519" r:id="rId112"/>
    <p:sldId id="401" r:id="rId113"/>
    <p:sldId id="402" r:id="rId114"/>
    <p:sldId id="403" r:id="rId115"/>
    <p:sldId id="404" r:id="rId116"/>
    <p:sldId id="405" r:id="rId117"/>
    <p:sldId id="406" r:id="rId118"/>
    <p:sldId id="407" r:id="rId119"/>
    <p:sldId id="520" r:id="rId120"/>
    <p:sldId id="530" r:id="rId121"/>
    <p:sldId id="521" r:id="rId122"/>
    <p:sldId id="531" r:id="rId123"/>
    <p:sldId id="522" r:id="rId124"/>
    <p:sldId id="502" r:id="rId125"/>
    <p:sldId id="285" r:id="rId126"/>
    <p:sldId id="286" r:id="rId127"/>
    <p:sldId id="287" r:id="rId128"/>
    <p:sldId id="288" r:id="rId129"/>
    <p:sldId id="289" r:id="rId130"/>
    <p:sldId id="290" r:id="rId131"/>
    <p:sldId id="291" r:id="rId132"/>
    <p:sldId id="292" r:id="rId133"/>
    <p:sldId id="294" r:id="rId134"/>
    <p:sldId id="295" r:id="rId135"/>
    <p:sldId id="296" r:id="rId136"/>
    <p:sldId id="297" r:id="rId137"/>
    <p:sldId id="298" r:id="rId138"/>
    <p:sldId id="299" r:id="rId139"/>
    <p:sldId id="300" r:id="rId140"/>
    <p:sldId id="301" r:id="rId141"/>
    <p:sldId id="293" r:id="rId142"/>
    <p:sldId id="303" r:id="rId143"/>
    <p:sldId id="304" r:id="rId144"/>
    <p:sldId id="302" r:id="rId145"/>
    <p:sldId id="305" r:id="rId146"/>
    <p:sldId id="306" r:id="rId147"/>
    <p:sldId id="307" r:id="rId148"/>
    <p:sldId id="308" r:id="rId149"/>
    <p:sldId id="309" r:id="rId150"/>
    <p:sldId id="310" r:id="rId151"/>
    <p:sldId id="311" r:id="rId152"/>
    <p:sldId id="312" r:id="rId153"/>
    <p:sldId id="313" r:id="rId154"/>
    <p:sldId id="314" r:id="rId155"/>
    <p:sldId id="315" r:id="rId156"/>
    <p:sldId id="316" r:id="rId157"/>
    <p:sldId id="317" r:id="rId158"/>
    <p:sldId id="318" r:id="rId159"/>
    <p:sldId id="319" r:id="rId160"/>
    <p:sldId id="320" r:id="rId161"/>
    <p:sldId id="321" r:id="rId162"/>
    <p:sldId id="323" r:id="rId1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899" autoAdjust="0"/>
  </p:normalViewPr>
  <p:slideViewPr>
    <p:cSldViewPr snapToGrid="0" snapToObjects="1" showGuides="1">
      <p:cViewPr varScale="1">
        <p:scale>
          <a:sx n="82" d="100"/>
          <a:sy n="82" d="100"/>
        </p:scale>
        <p:origin x="715"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40" Type="http://schemas.openxmlformats.org/officeDocument/2006/relationships/slide" Target="slides/slide136.xml"/><Relationship Id="rId145" Type="http://schemas.openxmlformats.org/officeDocument/2006/relationships/slide" Target="slides/slide141.xml"/><Relationship Id="rId161" Type="http://schemas.openxmlformats.org/officeDocument/2006/relationships/slide" Target="slides/slide157.xml"/><Relationship Id="rId16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23" Type="http://schemas.openxmlformats.org/officeDocument/2006/relationships/slide" Target="slides/slide19.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119" Type="http://schemas.openxmlformats.org/officeDocument/2006/relationships/slide" Target="slides/slide115.xml"/><Relationship Id="rId44" Type="http://schemas.openxmlformats.org/officeDocument/2006/relationships/slide" Target="slides/slide40.xml"/><Relationship Id="rId60" Type="http://schemas.openxmlformats.org/officeDocument/2006/relationships/slide" Target="slides/slide56.xml"/><Relationship Id="rId65" Type="http://schemas.openxmlformats.org/officeDocument/2006/relationships/slide" Target="slides/slide61.xml"/><Relationship Id="rId81" Type="http://schemas.openxmlformats.org/officeDocument/2006/relationships/slide" Target="slides/slide77.xml"/><Relationship Id="rId86" Type="http://schemas.openxmlformats.org/officeDocument/2006/relationships/slide" Target="slides/slide82.xml"/><Relationship Id="rId130" Type="http://schemas.openxmlformats.org/officeDocument/2006/relationships/slide" Target="slides/slide126.xml"/><Relationship Id="rId135" Type="http://schemas.openxmlformats.org/officeDocument/2006/relationships/slide" Target="slides/slide131.xml"/><Relationship Id="rId151" Type="http://schemas.openxmlformats.org/officeDocument/2006/relationships/slide" Target="slides/slide147.xml"/><Relationship Id="rId156" Type="http://schemas.openxmlformats.org/officeDocument/2006/relationships/slide" Target="slides/slide152.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notesMaster" Target="notesMasters/notesMaster1.xml"/><Relationship Id="rId16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presProps" Target="pres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4/26/2025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1.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48.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5.xml"/></Relationships>
</file>

<file path=ppt/slides/_rels/slide15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5.xml"/><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Convolutional Neural Network</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FDC3B-C9CE-B44C-619F-1504F3F03B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734C793-E5A0-46AD-7D55-9448861CBF7F}"/>
              </a:ext>
            </a:extLst>
          </p:cNvPr>
          <p:cNvSpPr txBox="1"/>
          <p:nvPr/>
        </p:nvSpPr>
        <p:spPr>
          <a:xfrm>
            <a:off x="2923592" y="254459"/>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Color Image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F01C606-09B5-CFD5-E351-A21C6359FAA3}"/>
              </a:ext>
            </a:extLst>
          </p:cNvPr>
          <p:cNvSpPr txBox="1"/>
          <p:nvPr/>
        </p:nvSpPr>
        <p:spPr>
          <a:xfrm>
            <a:off x="933061" y="1281134"/>
            <a:ext cx="9181323" cy="3477875"/>
          </a:xfrm>
          <a:prstGeom prst="rect">
            <a:avLst/>
          </a:prstGeom>
          <a:noFill/>
        </p:spPr>
        <p:txBody>
          <a:bodyPr wrap="square">
            <a:spAutoFit/>
          </a:bodyPr>
          <a:lstStyle/>
          <a:p>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An RGB image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is a digital image where each pixel's color is defined by a combination of </a:t>
            </a: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red, green, and blue light values</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Each pixel is represented as a triplet of numbers, one for each color channel.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These values, typically ranging from 0 to 255, determine the intensity of each color, and their combination creates a wide range of colors.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Each pixel in the image is represented by three numerical values, one for each color channel. For example, (255, 0, 0) represents pure red, (0, 255, 0) represents pure green, and (0, 0, 255) represents pure blue.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46445161"/>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17F5B-12EF-46C4-FB39-7988415AD576}"/>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079DCC57-36DD-323D-F730-BE378EE5ECA1}"/>
              </a:ext>
            </a:extLst>
          </p:cNvPr>
          <p:cNvPicPr>
            <a:picLocks noChangeAspect="1"/>
          </p:cNvPicPr>
          <p:nvPr/>
        </p:nvPicPr>
        <p:blipFill>
          <a:blip r:embed="rId2"/>
          <a:stretch>
            <a:fillRect/>
          </a:stretch>
        </p:blipFill>
        <p:spPr>
          <a:xfrm>
            <a:off x="1744603" y="963716"/>
            <a:ext cx="8702794" cy="4930567"/>
          </a:xfrm>
          <a:prstGeom prst="rect">
            <a:avLst/>
          </a:prstGeom>
        </p:spPr>
      </p:pic>
    </p:spTree>
    <p:extLst>
      <p:ext uri="{BB962C8B-B14F-4D97-AF65-F5344CB8AC3E}">
        <p14:creationId xmlns:p14="http://schemas.microsoft.com/office/powerpoint/2010/main" val="428736911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3DFD560-F1B1-5E79-982C-0C921D55A387}"/>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4C990855-3295-723F-C609-F53927C22DB0}"/>
              </a:ext>
            </a:extLst>
          </p:cNvPr>
          <p:cNvPicPr>
            <a:picLocks noChangeAspect="1"/>
          </p:cNvPicPr>
          <p:nvPr/>
        </p:nvPicPr>
        <p:blipFill>
          <a:blip r:embed="rId2"/>
          <a:stretch>
            <a:fillRect/>
          </a:stretch>
        </p:blipFill>
        <p:spPr>
          <a:xfrm>
            <a:off x="2037998" y="1020871"/>
            <a:ext cx="8116003" cy="4816257"/>
          </a:xfrm>
          <a:prstGeom prst="rect">
            <a:avLst/>
          </a:prstGeom>
        </p:spPr>
      </p:pic>
    </p:spTree>
    <p:extLst>
      <p:ext uri="{BB962C8B-B14F-4D97-AF65-F5344CB8AC3E}">
        <p14:creationId xmlns:p14="http://schemas.microsoft.com/office/powerpoint/2010/main" val="198645161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E985F85-A74A-64B0-7D31-4FFEAC724539}"/>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C629C449-2A8A-554B-8C45-75F6190C9B6B}"/>
              </a:ext>
            </a:extLst>
          </p:cNvPr>
          <p:cNvPicPr>
            <a:picLocks noChangeAspect="1"/>
          </p:cNvPicPr>
          <p:nvPr/>
        </p:nvPicPr>
        <p:blipFill>
          <a:blip r:embed="rId2"/>
          <a:stretch>
            <a:fillRect/>
          </a:stretch>
        </p:blipFill>
        <p:spPr>
          <a:xfrm>
            <a:off x="1782706" y="1036112"/>
            <a:ext cx="8626588" cy="4785775"/>
          </a:xfrm>
          <a:prstGeom prst="rect">
            <a:avLst/>
          </a:prstGeom>
        </p:spPr>
      </p:pic>
    </p:spTree>
    <p:extLst>
      <p:ext uri="{BB962C8B-B14F-4D97-AF65-F5344CB8AC3E}">
        <p14:creationId xmlns:p14="http://schemas.microsoft.com/office/powerpoint/2010/main" val="137376265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A1BBAF-DB73-2420-0904-F8F93E16BA8D}"/>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E91E1A62-6D31-097B-5D89-43FFD12EC8AD}"/>
              </a:ext>
            </a:extLst>
          </p:cNvPr>
          <p:cNvPicPr>
            <a:picLocks noChangeAspect="1"/>
          </p:cNvPicPr>
          <p:nvPr/>
        </p:nvPicPr>
        <p:blipFill>
          <a:blip r:embed="rId2"/>
          <a:stretch>
            <a:fillRect/>
          </a:stretch>
        </p:blipFill>
        <p:spPr>
          <a:xfrm>
            <a:off x="1904637" y="1085647"/>
            <a:ext cx="8382726" cy="4686706"/>
          </a:xfrm>
          <a:prstGeom prst="rect">
            <a:avLst/>
          </a:prstGeom>
        </p:spPr>
      </p:pic>
    </p:spTree>
    <p:extLst>
      <p:ext uri="{BB962C8B-B14F-4D97-AF65-F5344CB8AC3E}">
        <p14:creationId xmlns:p14="http://schemas.microsoft.com/office/powerpoint/2010/main" val="294265676"/>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A3F8D23-82B9-4A32-8B5D-90882E24CF32}"/>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3C11C5B4-B442-F974-8C31-DFD9222B7759}"/>
              </a:ext>
            </a:extLst>
          </p:cNvPr>
          <p:cNvPicPr>
            <a:picLocks noChangeAspect="1"/>
          </p:cNvPicPr>
          <p:nvPr/>
        </p:nvPicPr>
        <p:blipFill>
          <a:blip r:embed="rId2"/>
          <a:stretch>
            <a:fillRect/>
          </a:stretch>
        </p:blipFill>
        <p:spPr>
          <a:xfrm>
            <a:off x="1386432" y="1047543"/>
            <a:ext cx="9419136" cy="4762913"/>
          </a:xfrm>
          <a:prstGeom prst="rect">
            <a:avLst/>
          </a:prstGeom>
        </p:spPr>
      </p:pic>
    </p:spTree>
    <p:extLst>
      <p:ext uri="{BB962C8B-B14F-4D97-AF65-F5344CB8AC3E}">
        <p14:creationId xmlns:p14="http://schemas.microsoft.com/office/powerpoint/2010/main" val="336488372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120E09-146E-C2F2-3B7C-3C8B0DA68087}"/>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AF8FA61F-54E7-67F0-1805-1CA216FF69F3}"/>
              </a:ext>
            </a:extLst>
          </p:cNvPr>
          <p:cNvPicPr>
            <a:picLocks noChangeAspect="1"/>
          </p:cNvPicPr>
          <p:nvPr/>
        </p:nvPicPr>
        <p:blipFill>
          <a:blip r:embed="rId2"/>
          <a:stretch>
            <a:fillRect/>
          </a:stretch>
        </p:blipFill>
        <p:spPr>
          <a:xfrm>
            <a:off x="1759844" y="1047543"/>
            <a:ext cx="8672312" cy="4762913"/>
          </a:xfrm>
          <a:prstGeom prst="rect">
            <a:avLst/>
          </a:prstGeom>
        </p:spPr>
      </p:pic>
    </p:spTree>
    <p:extLst>
      <p:ext uri="{BB962C8B-B14F-4D97-AF65-F5344CB8AC3E}">
        <p14:creationId xmlns:p14="http://schemas.microsoft.com/office/powerpoint/2010/main" val="3856630186"/>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AC0F81-E3CF-A233-CA7F-AD0E36776334}"/>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87160339-9776-3B60-6863-4D18FFCFBC40}"/>
              </a:ext>
            </a:extLst>
          </p:cNvPr>
          <p:cNvPicPr>
            <a:picLocks noChangeAspect="1"/>
          </p:cNvPicPr>
          <p:nvPr/>
        </p:nvPicPr>
        <p:blipFill>
          <a:blip r:embed="rId2"/>
          <a:stretch>
            <a:fillRect/>
          </a:stretch>
        </p:blipFill>
        <p:spPr>
          <a:xfrm>
            <a:off x="3101080" y="1420956"/>
            <a:ext cx="5989839" cy="4016088"/>
          </a:xfrm>
          <a:prstGeom prst="rect">
            <a:avLst/>
          </a:prstGeom>
        </p:spPr>
      </p:pic>
    </p:spTree>
    <p:extLst>
      <p:ext uri="{BB962C8B-B14F-4D97-AF65-F5344CB8AC3E}">
        <p14:creationId xmlns:p14="http://schemas.microsoft.com/office/powerpoint/2010/main" val="83056456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158A78B-4DE2-5F25-3FD0-B9127FB11204}"/>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Summary</a:t>
            </a:r>
          </a:p>
        </p:txBody>
      </p:sp>
      <p:pic>
        <p:nvPicPr>
          <p:cNvPr id="5" name="Picture 4">
            <a:extLst>
              <a:ext uri="{FF2B5EF4-FFF2-40B4-BE49-F238E27FC236}">
                <a16:creationId xmlns:a16="http://schemas.microsoft.com/office/drawing/2014/main" id="{C7B7DD29-65F5-F054-2886-02A578F47A1C}"/>
              </a:ext>
            </a:extLst>
          </p:cNvPr>
          <p:cNvPicPr>
            <a:picLocks noChangeAspect="1"/>
          </p:cNvPicPr>
          <p:nvPr/>
        </p:nvPicPr>
        <p:blipFill>
          <a:blip r:embed="rId2"/>
          <a:stretch>
            <a:fillRect/>
          </a:stretch>
        </p:blipFill>
        <p:spPr>
          <a:xfrm>
            <a:off x="2392359" y="1466680"/>
            <a:ext cx="7407282" cy="3924640"/>
          </a:xfrm>
          <a:prstGeom prst="rect">
            <a:avLst/>
          </a:prstGeom>
        </p:spPr>
      </p:pic>
    </p:spTree>
    <p:extLst>
      <p:ext uri="{BB962C8B-B14F-4D97-AF65-F5344CB8AC3E}">
        <p14:creationId xmlns:p14="http://schemas.microsoft.com/office/powerpoint/2010/main" val="3997605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D9433-108F-872C-2F2D-8C3E33F33AB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67B0A2A-635E-DD34-E02B-6C4D6FE48CEE}"/>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7 – OUTPUT LAYER</a:t>
            </a:r>
          </a:p>
        </p:txBody>
      </p:sp>
      <p:sp>
        <p:nvSpPr>
          <p:cNvPr id="5" name="Text Placeholder 4">
            <a:extLst>
              <a:ext uri="{FF2B5EF4-FFF2-40B4-BE49-F238E27FC236}">
                <a16:creationId xmlns:a16="http://schemas.microsoft.com/office/drawing/2014/main" id="{04D1343A-DBD9-A64D-4CB5-2895A451FF0D}"/>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E9A94EED-D5F8-3C87-A2C8-FF1DC41C530A}"/>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258022154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2280662-78D7-4B93-B474-16985A246CA1}"/>
              </a:ext>
            </a:extLst>
          </p:cNvPr>
          <p:cNvSpPr txBox="1"/>
          <p:nvPr/>
        </p:nvSpPr>
        <p:spPr>
          <a:xfrm>
            <a:off x="1376039" y="588601"/>
            <a:ext cx="9580486" cy="132343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The outputs of the </a:t>
            </a:r>
            <a:r>
              <a:rPr lang="en-IN" sz="2000" b="1" dirty="0" err="1">
                <a:latin typeface="Calibri" panose="020F0502020204030204" pitchFamily="34" charset="0"/>
                <a:ea typeface="Calibri" panose="020F0502020204030204" pitchFamily="34" charset="0"/>
                <a:cs typeface="Calibri" panose="020F0502020204030204" pitchFamily="34" charset="0"/>
              </a:rPr>
              <a:t>Softmax</a:t>
            </a:r>
            <a:r>
              <a:rPr lang="en-IN" sz="2000" dirty="0">
                <a:latin typeface="Calibri" panose="020F0502020204030204" pitchFamily="34" charset="0"/>
                <a:ea typeface="Calibri" panose="020F0502020204030204" pitchFamily="34" charset="0"/>
                <a:cs typeface="Calibri" panose="020F0502020204030204" pitchFamily="34" charset="0"/>
              </a:rPr>
              <a:t> transform are always in the range [ 0 , 1 ] [0, 1] [0,1] and add up to 1. Hence, they form a </a:t>
            </a:r>
            <a:r>
              <a:rPr lang="en-IN" sz="2000" b="1" dirty="0">
                <a:latin typeface="Calibri" panose="020F0502020204030204" pitchFamily="34" charset="0"/>
                <a:ea typeface="Calibri" panose="020F0502020204030204" pitchFamily="34" charset="0"/>
                <a:cs typeface="Calibri" panose="020F0502020204030204" pitchFamily="34" charset="0"/>
              </a:rPr>
              <a:t>probability</a:t>
            </a:r>
            <a:r>
              <a:rPr lang="en-IN" sz="2000" dirty="0">
                <a:latin typeface="Calibri" panose="020F0502020204030204" pitchFamily="34" charset="0"/>
                <a:ea typeface="Calibri" panose="020F0502020204030204" pitchFamily="34" charset="0"/>
                <a:cs typeface="Calibri" panose="020F0502020204030204" pitchFamily="34" charset="0"/>
              </a:rPr>
              <a:t> distribution.</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The </a:t>
            </a:r>
            <a:r>
              <a:rPr lang="en-IN" sz="2000" b="1" dirty="0" err="1">
                <a:latin typeface="Calibri" panose="020F0502020204030204" pitchFamily="34" charset="0"/>
                <a:ea typeface="Calibri" panose="020F0502020204030204" pitchFamily="34" charset="0"/>
                <a:cs typeface="Calibri" panose="020F0502020204030204" pitchFamily="34" charset="0"/>
              </a:rPr>
              <a:t>softmax</a:t>
            </a:r>
            <a:r>
              <a:rPr lang="en-IN" sz="2000" dirty="0">
                <a:latin typeface="Calibri" panose="020F0502020204030204" pitchFamily="34" charset="0"/>
                <a:ea typeface="Calibri" panose="020F0502020204030204" pitchFamily="34" charset="0"/>
                <a:cs typeface="Calibri" panose="020F0502020204030204" pitchFamily="34" charset="0"/>
              </a:rPr>
              <a:t> function is often </a:t>
            </a:r>
            <a:r>
              <a:rPr lang="en-IN" sz="2000" b="1" dirty="0">
                <a:latin typeface="Calibri" panose="020F0502020204030204" pitchFamily="34" charset="0"/>
                <a:ea typeface="Calibri" panose="020F0502020204030204" pitchFamily="34" charset="0"/>
                <a:cs typeface="Calibri" panose="020F0502020204030204" pitchFamily="34" charset="0"/>
              </a:rPr>
              <a:t>used</a:t>
            </a:r>
            <a:r>
              <a:rPr lang="en-IN" sz="2000" dirty="0">
                <a:latin typeface="Calibri" panose="020F0502020204030204" pitchFamily="34" charset="0"/>
                <a:ea typeface="Calibri" panose="020F0502020204030204" pitchFamily="34" charset="0"/>
                <a:cs typeface="Calibri" panose="020F0502020204030204" pitchFamily="34" charset="0"/>
              </a:rPr>
              <a:t> in the final layer of a neural network-based classifier. </a:t>
            </a:r>
          </a:p>
        </p:txBody>
      </p:sp>
      <p:sp>
        <p:nvSpPr>
          <p:cNvPr id="2" name="TextBox 1">
            <a:extLst>
              <a:ext uri="{FF2B5EF4-FFF2-40B4-BE49-F238E27FC236}">
                <a16:creationId xmlns:a16="http://schemas.microsoft.com/office/drawing/2014/main" id="{D10EFFC9-2929-610E-4953-F35170A6BDDE}"/>
              </a:ext>
            </a:extLst>
          </p:cNvPr>
          <p:cNvSpPr txBox="1"/>
          <p:nvPr/>
        </p:nvSpPr>
        <p:spPr>
          <a:xfrm>
            <a:off x="3200400" y="34603"/>
            <a:ext cx="6102220" cy="553998"/>
          </a:xfrm>
          <a:prstGeom prst="rect">
            <a:avLst/>
          </a:prstGeom>
          <a:noFill/>
        </p:spPr>
        <p:txBody>
          <a:bodyPr wrap="square">
            <a:spAutoFit/>
          </a:bodyPr>
          <a:lstStyle/>
          <a:p>
            <a:pPr algn="ctr"/>
            <a:r>
              <a:rPr lang="en-IN" sz="3000" dirty="0" err="1">
                <a:latin typeface="Calibri" panose="020F0502020204030204" pitchFamily="34" charset="0"/>
                <a:ea typeface="Calibri" panose="020F0502020204030204" pitchFamily="34" charset="0"/>
                <a:cs typeface="Calibri" panose="020F0502020204030204" pitchFamily="34" charset="0"/>
              </a:rPr>
              <a:t>Softmax</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591F8CD-7D81-3789-7323-ECBB9C051E6A}"/>
              </a:ext>
            </a:extLst>
          </p:cNvPr>
          <p:cNvPicPr>
            <a:picLocks noChangeAspect="1"/>
          </p:cNvPicPr>
          <p:nvPr/>
        </p:nvPicPr>
        <p:blipFill>
          <a:blip r:embed="rId2"/>
          <a:stretch>
            <a:fillRect/>
          </a:stretch>
        </p:blipFill>
        <p:spPr>
          <a:xfrm>
            <a:off x="2476037" y="1965457"/>
            <a:ext cx="7071973" cy="4419983"/>
          </a:xfrm>
          <a:prstGeom prst="rect">
            <a:avLst/>
          </a:prstGeom>
        </p:spPr>
      </p:pic>
    </p:spTree>
    <p:extLst>
      <p:ext uri="{BB962C8B-B14F-4D97-AF65-F5344CB8AC3E}">
        <p14:creationId xmlns:p14="http://schemas.microsoft.com/office/powerpoint/2010/main" val="7574098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046DF14-1A34-40FA-A870-989B7C770315}"/>
              </a:ext>
            </a:extLst>
          </p:cNvPr>
          <p:cNvPicPr>
            <a:picLocks noChangeAspect="1"/>
          </p:cNvPicPr>
          <p:nvPr/>
        </p:nvPicPr>
        <p:blipFill>
          <a:blip r:embed="rId2"/>
          <a:stretch>
            <a:fillRect/>
          </a:stretch>
        </p:blipFill>
        <p:spPr>
          <a:xfrm>
            <a:off x="8318285" y="1874345"/>
            <a:ext cx="3497802" cy="3319509"/>
          </a:xfrm>
          <a:prstGeom prst="rect">
            <a:avLst/>
          </a:prstGeom>
        </p:spPr>
      </p:pic>
      <p:sp>
        <p:nvSpPr>
          <p:cNvPr id="5" name="TextBox 4">
            <a:extLst>
              <a:ext uri="{FF2B5EF4-FFF2-40B4-BE49-F238E27FC236}">
                <a16:creationId xmlns:a16="http://schemas.microsoft.com/office/drawing/2014/main" id="{8578BFE8-111A-4062-BE5E-E847E99AFAC3}"/>
              </a:ext>
            </a:extLst>
          </p:cNvPr>
          <p:cNvSpPr txBox="1"/>
          <p:nvPr/>
        </p:nvSpPr>
        <p:spPr>
          <a:xfrm>
            <a:off x="8318285" y="1474235"/>
            <a:ext cx="332320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Pixel Range of Colour Image </a:t>
            </a:r>
          </a:p>
        </p:txBody>
      </p:sp>
      <p:pic>
        <p:nvPicPr>
          <p:cNvPr id="7" name="Picture 6">
            <a:extLst>
              <a:ext uri="{FF2B5EF4-FFF2-40B4-BE49-F238E27FC236}">
                <a16:creationId xmlns:a16="http://schemas.microsoft.com/office/drawing/2014/main" id="{ED18997E-8815-C5CB-B86C-331045053000}"/>
              </a:ext>
            </a:extLst>
          </p:cNvPr>
          <p:cNvPicPr>
            <a:picLocks noChangeAspect="1"/>
          </p:cNvPicPr>
          <p:nvPr/>
        </p:nvPicPr>
        <p:blipFill>
          <a:blip r:embed="rId3"/>
          <a:stretch>
            <a:fillRect/>
          </a:stretch>
        </p:blipFill>
        <p:spPr>
          <a:xfrm>
            <a:off x="379289" y="1506893"/>
            <a:ext cx="7550148" cy="3844213"/>
          </a:xfrm>
          <a:prstGeom prst="rect">
            <a:avLst/>
          </a:prstGeom>
        </p:spPr>
      </p:pic>
      <p:sp>
        <p:nvSpPr>
          <p:cNvPr id="8" name="TextBox 7">
            <a:extLst>
              <a:ext uri="{FF2B5EF4-FFF2-40B4-BE49-F238E27FC236}">
                <a16:creationId xmlns:a16="http://schemas.microsoft.com/office/drawing/2014/main" id="{88469D72-BD13-0367-0C83-4DECF25D4570}"/>
              </a:ext>
            </a:extLst>
          </p:cNvPr>
          <p:cNvSpPr txBox="1"/>
          <p:nvPr/>
        </p:nvSpPr>
        <p:spPr>
          <a:xfrm>
            <a:off x="2923592" y="254459"/>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Color Image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706637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42CBD03-7239-4549-BB8C-4143F6E36046}"/>
              </a:ext>
            </a:extLst>
          </p:cNvPr>
          <p:cNvSpPr txBox="1"/>
          <p:nvPr/>
        </p:nvSpPr>
        <p:spPr>
          <a:xfrm>
            <a:off x="1559510" y="692010"/>
            <a:ext cx="8735627" cy="1938992"/>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The output values are between the range [0,1] which is nice because we are able to avoid binary classification and accommodate as many classes or dimensions in our neural network model.</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This is why </a:t>
            </a:r>
            <a:r>
              <a:rPr lang="en-IN" sz="2000" dirty="0" err="1">
                <a:latin typeface="Calibri" panose="020F0502020204030204" pitchFamily="34" charset="0"/>
                <a:ea typeface="Calibri" panose="020F0502020204030204" pitchFamily="34" charset="0"/>
                <a:cs typeface="Calibri" panose="020F0502020204030204" pitchFamily="34" charset="0"/>
              </a:rPr>
              <a:t>softmax</a:t>
            </a:r>
            <a:r>
              <a:rPr lang="en-IN" sz="2000" dirty="0">
                <a:latin typeface="Calibri" panose="020F0502020204030204" pitchFamily="34" charset="0"/>
                <a:ea typeface="Calibri" panose="020F0502020204030204" pitchFamily="34" charset="0"/>
                <a:cs typeface="Calibri" panose="020F0502020204030204" pitchFamily="34" charset="0"/>
              </a:rPr>
              <a:t> is sometimes referred to as a multinomial logistic regression.</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48FD37E-A866-CEAD-AB75-E88DE9782109}"/>
              </a:ext>
            </a:extLst>
          </p:cNvPr>
          <p:cNvSpPr txBox="1"/>
          <p:nvPr/>
        </p:nvSpPr>
        <p:spPr>
          <a:xfrm>
            <a:off x="3200400" y="155901"/>
            <a:ext cx="6102220" cy="553998"/>
          </a:xfrm>
          <a:prstGeom prst="rect">
            <a:avLst/>
          </a:prstGeom>
          <a:noFill/>
        </p:spPr>
        <p:txBody>
          <a:bodyPr wrap="square">
            <a:spAutoFit/>
          </a:bodyPr>
          <a:lstStyle/>
          <a:p>
            <a:pPr algn="ctr"/>
            <a:r>
              <a:rPr lang="en-IN" sz="3000" dirty="0" err="1">
                <a:latin typeface="Calibri" panose="020F0502020204030204" pitchFamily="34" charset="0"/>
                <a:ea typeface="Calibri" panose="020F0502020204030204" pitchFamily="34" charset="0"/>
                <a:cs typeface="Calibri" panose="020F0502020204030204" pitchFamily="34" charset="0"/>
              </a:rPr>
              <a:t>Softmax</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9456180-0848-4227-B5CB-F679F5F99644}"/>
              </a:ext>
            </a:extLst>
          </p:cNvPr>
          <p:cNvPicPr>
            <a:picLocks noChangeAspect="1"/>
          </p:cNvPicPr>
          <p:nvPr/>
        </p:nvPicPr>
        <p:blipFill>
          <a:blip r:embed="rId2"/>
          <a:stretch>
            <a:fillRect/>
          </a:stretch>
        </p:blipFill>
        <p:spPr>
          <a:xfrm>
            <a:off x="1851445" y="2411562"/>
            <a:ext cx="8443692" cy="3863675"/>
          </a:xfrm>
          <a:prstGeom prst="rect">
            <a:avLst/>
          </a:prstGeom>
        </p:spPr>
      </p:pic>
    </p:spTree>
    <p:extLst>
      <p:ext uri="{BB962C8B-B14F-4D97-AF65-F5344CB8AC3E}">
        <p14:creationId xmlns:p14="http://schemas.microsoft.com/office/powerpoint/2010/main" val="3174687728"/>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21C841-3A16-4722-AA31-F785FAC4571A}"/>
              </a:ext>
            </a:extLst>
          </p:cNvPr>
          <p:cNvSpPr txBox="1"/>
          <p:nvPr/>
        </p:nvSpPr>
        <p:spPr>
          <a:xfrm>
            <a:off x="1562469" y="621800"/>
            <a:ext cx="9373009" cy="132343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Cross-entropy loss, or log loss, measures the performance of a classification model whose </a:t>
            </a:r>
            <a:r>
              <a:rPr lang="en-IN" sz="2000" b="1" dirty="0">
                <a:latin typeface="Calibri" panose="020F0502020204030204" pitchFamily="34" charset="0"/>
                <a:ea typeface="Calibri" panose="020F0502020204030204" pitchFamily="34" charset="0"/>
                <a:cs typeface="Calibri" panose="020F0502020204030204" pitchFamily="34" charset="0"/>
              </a:rPr>
              <a:t>output</a:t>
            </a:r>
            <a:r>
              <a:rPr lang="en-IN" sz="2000" dirty="0">
                <a:latin typeface="Calibri" panose="020F0502020204030204" pitchFamily="34" charset="0"/>
                <a:ea typeface="Calibri" panose="020F0502020204030204" pitchFamily="34" charset="0"/>
                <a:cs typeface="Calibri" panose="020F0502020204030204" pitchFamily="34" charset="0"/>
              </a:rPr>
              <a:t> is a </a:t>
            </a:r>
            <a:r>
              <a:rPr lang="en-IN" sz="2000" b="1" dirty="0">
                <a:latin typeface="Calibri" panose="020F0502020204030204" pitchFamily="34" charset="0"/>
                <a:ea typeface="Calibri" panose="020F0502020204030204" pitchFamily="34" charset="0"/>
                <a:cs typeface="Calibri" panose="020F0502020204030204" pitchFamily="34" charset="0"/>
              </a:rPr>
              <a:t>probability value</a:t>
            </a:r>
            <a:r>
              <a:rPr lang="en-IN" sz="2000" dirty="0">
                <a:latin typeface="Calibri" panose="020F0502020204030204" pitchFamily="34" charset="0"/>
                <a:ea typeface="Calibri" panose="020F0502020204030204" pitchFamily="34" charset="0"/>
                <a:cs typeface="Calibri" panose="020F0502020204030204" pitchFamily="34" charset="0"/>
              </a:rPr>
              <a:t> between 0 and 1.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Cross-entropy loss increases as the predicted </a:t>
            </a:r>
            <a:r>
              <a:rPr lang="en-IN" sz="2000" b="1" dirty="0">
                <a:latin typeface="Calibri" panose="020F0502020204030204" pitchFamily="34" charset="0"/>
                <a:ea typeface="Calibri" panose="020F0502020204030204" pitchFamily="34" charset="0"/>
                <a:cs typeface="Calibri" panose="020F0502020204030204" pitchFamily="34" charset="0"/>
              </a:rPr>
              <a:t>probability</a:t>
            </a:r>
            <a:r>
              <a:rPr lang="en-IN" sz="2000" dirty="0">
                <a:latin typeface="Calibri" panose="020F0502020204030204" pitchFamily="34" charset="0"/>
                <a:ea typeface="Calibri" panose="020F0502020204030204" pitchFamily="34" charset="0"/>
                <a:cs typeface="Calibri" panose="020F0502020204030204" pitchFamily="34" charset="0"/>
              </a:rPr>
              <a:t> diverges from the actual label.</a:t>
            </a:r>
          </a:p>
        </p:txBody>
      </p:sp>
      <p:sp>
        <p:nvSpPr>
          <p:cNvPr id="3" name="TextBox 2">
            <a:extLst>
              <a:ext uri="{FF2B5EF4-FFF2-40B4-BE49-F238E27FC236}">
                <a16:creationId xmlns:a16="http://schemas.microsoft.com/office/drawing/2014/main" id="{F6CD880F-3F5E-1DBF-D949-3B221376DA6A}"/>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Cross Entropy</a:t>
            </a:r>
          </a:p>
        </p:txBody>
      </p:sp>
      <p:pic>
        <p:nvPicPr>
          <p:cNvPr id="6" name="Picture 5">
            <a:extLst>
              <a:ext uri="{FF2B5EF4-FFF2-40B4-BE49-F238E27FC236}">
                <a16:creationId xmlns:a16="http://schemas.microsoft.com/office/drawing/2014/main" id="{F1600D87-CDCC-C490-1481-FDA3A8EA16EC}"/>
              </a:ext>
            </a:extLst>
          </p:cNvPr>
          <p:cNvPicPr>
            <a:picLocks noChangeAspect="1"/>
          </p:cNvPicPr>
          <p:nvPr/>
        </p:nvPicPr>
        <p:blipFill>
          <a:blip r:embed="rId2"/>
          <a:stretch>
            <a:fillRect/>
          </a:stretch>
        </p:blipFill>
        <p:spPr>
          <a:xfrm>
            <a:off x="1712442" y="2411138"/>
            <a:ext cx="7590178" cy="3299746"/>
          </a:xfrm>
          <a:prstGeom prst="rect">
            <a:avLst/>
          </a:prstGeom>
        </p:spPr>
      </p:pic>
    </p:spTree>
    <p:extLst>
      <p:ext uri="{BB962C8B-B14F-4D97-AF65-F5344CB8AC3E}">
        <p14:creationId xmlns:p14="http://schemas.microsoft.com/office/powerpoint/2010/main" val="92892142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AEAED5-B414-4DE2-9C6C-A30D1538673E}"/>
              </a:ext>
            </a:extLst>
          </p:cNvPr>
          <p:cNvSpPr txBox="1"/>
          <p:nvPr/>
        </p:nvSpPr>
        <p:spPr>
          <a:xfrm>
            <a:off x="704850" y="692605"/>
            <a:ext cx="10277281" cy="1631216"/>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Cross entropy</a:t>
            </a:r>
            <a:r>
              <a:rPr lang="en-IN" sz="2000" dirty="0">
                <a:latin typeface="Calibri" panose="020F0502020204030204" pitchFamily="34" charset="0"/>
                <a:ea typeface="Calibri" panose="020F0502020204030204" pitchFamily="34" charset="0"/>
                <a:cs typeface="Calibri" panose="020F0502020204030204" pitchFamily="34" charset="0"/>
              </a:rPr>
              <a:t> can be used to define a loss function (cost function) in machine learning and optimization.</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It is defined on probability distributions, not single values. It works for classification because classifier output is (often) a probability distribution over class labels.</a:t>
            </a:r>
          </a:p>
        </p:txBody>
      </p:sp>
      <p:sp>
        <p:nvSpPr>
          <p:cNvPr id="4" name="TextBox 3">
            <a:extLst>
              <a:ext uri="{FF2B5EF4-FFF2-40B4-BE49-F238E27FC236}">
                <a16:creationId xmlns:a16="http://schemas.microsoft.com/office/drawing/2014/main" id="{9C0D111B-C34D-3595-6033-D11666790707}"/>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Cross Entropy</a:t>
            </a:r>
          </a:p>
        </p:txBody>
      </p:sp>
      <p:pic>
        <p:nvPicPr>
          <p:cNvPr id="6" name="Picture 5">
            <a:extLst>
              <a:ext uri="{FF2B5EF4-FFF2-40B4-BE49-F238E27FC236}">
                <a16:creationId xmlns:a16="http://schemas.microsoft.com/office/drawing/2014/main" id="{C74C61DF-6080-3F00-BB53-89A0ACAB2BCB}"/>
              </a:ext>
            </a:extLst>
          </p:cNvPr>
          <p:cNvPicPr>
            <a:picLocks noChangeAspect="1"/>
          </p:cNvPicPr>
          <p:nvPr/>
        </p:nvPicPr>
        <p:blipFill>
          <a:blip r:embed="rId2"/>
          <a:stretch>
            <a:fillRect/>
          </a:stretch>
        </p:blipFill>
        <p:spPr>
          <a:xfrm>
            <a:off x="1068505" y="2541653"/>
            <a:ext cx="9121930" cy="3734124"/>
          </a:xfrm>
          <a:prstGeom prst="rect">
            <a:avLst/>
          </a:prstGeom>
        </p:spPr>
      </p:pic>
    </p:spTree>
    <p:extLst>
      <p:ext uri="{BB962C8B-B14F-4D97-AF65-F5344CB8AC3E}">
        <p14:creationId xmlns:p14="http://schemas.microsoft.com/office/powerpoint/2010/main" val="146705539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CD0B743-607E-45B3-9EB7-3EC3296CE3FD}"/>
              </a:ext>
            </a:extLst>
          </p:cNvPr>
          <p:cNvSpPr txBox="1"/>
          <p:nvPr/>
        </p:nvSpPr>
        <p:spPr>
          <a:xfrm>
            <a:off x="1653511" y="833419"/>
            <a:ext cx="746612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NN1 performs better than NN2 </a:t>
            </a:r>
          </a:p>
        </p:txBody>
      </p:sp>
      <p:sp>
        <p:nvSpPr>
          <p:cNvPr id="4" name="TextBox 3">
            <a:extLst>
              <a:ext uri="{FF2B5EF4-FFF2-40B4-BE49-F238E27FC236}">
                <a16:creationId xmlns:a16="http://schemas.microsoft.com/office/drawing/2014/main" id="{B628C0D2-D7D7-424D-D453-67EAC63C70F9}"/>
              </a:ext>
            </a:extLst>
          </p:cNvPr>
          <p:cNvSpPr txBox="1"/>
          <p:nvPr/>
        </p:nvSpPr>
        <p:spPr>
          <a:xfrm>
            <a:off x="3200400" y="155901"/>
            <a:ext cx="6102220" cy="553998"/>
          </a:xfrm>
          <a:prstGeom prst="rect">
            <a:avLst/>
          </a:prstGeom>
          <a:noFill/>
        </p:spPr>
        <p:txBody>
          <a:bodyPr wrap="square">
            <a:spAutoFit/>
          </a:bodyPr>
          <a:lstStyle/>
          <a:p>
            <a:pPr algn="ctr"/>
            <a:r>
              <a:rPr lang="en-IN" sz="3000" dirty="0" err="1">
                <a:latin typeface="Calibri" panose="020F0502020204030204" pitchFamily="34" charset="0"/>
                <a:ea typeface="Calibri" panose="020F0502020204030204" pitchFamily="34" charset="0"/>
                <a:cs typeface="Calibri" panose="020F0502020204030204" pitchFamily="34" charset="0"/>
              </a:rPr>
              <a:t>Softmax</a:t>
            </a:r>
            <a:r>
              <a:rPr lang="en-IN" sz="3000" dirty="0">
                <a:latin typeface="Calibri" panose="020F0502020204030204" pitchFamily="34" charset="0"/>
                <a:ea typeface="Calibri" panose="020F0502020204030204" pitchFamily="34" charset="0"/>
                <a:cs typeface="Calibri" panose="020F0502020204030204" pitchFamily="34" charset="0"/>
              </a:rPr>
              <a:t> and Cross Entropy</a:t>
            </a:r>
          </a:p>
        </p:txBody>
      </p:sp>
      <p:pic>
        <p:nvPicPr>
          <p:cNvPr id="6" name="Picture 5">
            <a:extLst>
              <a:ext uri="{FF2B5EF4-FFF2-40B4-BE49-F238E27FC236}">
                <a16:creationId xmlns:a16="http://schemas.microsoft.com/office/drawing/2014/main" id="{F0C94C03-A045-7453-3138-27365BB04151}"/>
              </a:ext>
            </a:extLst>
          </p:cNvPr>
          <p:cNvPicPr>
            <a:picLocks noChangeAspect="1"/>
          </p:cNvPicPr>
          <p:nvPr/>
        </p:nvPicPr>
        <p:blipFill>
          <a:blip r:embed="rId2"/>
          <a:stretch>
            <a:fillRect/>
          </a:stretch>
        </p:blipFill>
        <p:spPr>
          <a:xfrm>
            <a:off x="1971741" y="1828474"/>
            <a:ext cx="6569009" cy="3947502"/>
          </a:xfrm>
          <a:prstGeom prst="rect">
            <a:avLst/>
          </a:prstGeom>
        </p:spPr>
      </p:pic>
    </p:spTree>
    <p:extLst>
      <p:ext uri="{BB962C8B-B14F-4D97-AF65-F5344CB8AC3E}">
        <p14:creationId xmlns:p14="http://schemas.microsoft.com/office/powerpoint/2010/main" val="328633412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9F958B3-E795-3BF1-C228-55ABF7AAA7C2}"/>
              </a:ext>
            </a:extLst>
          </p:cNvPr>
          <p:cNvSpPr txBox="1"/>
          <p:nvPr/>
        </p:nvSpPr>
        <p:spPr>
          <a:xfrm>
            <a:off x="3200400" y="155901"/>
            <a:ext cx="6102220" cy="553998"/>
          </a:xfrm>
          <a:prstGeom prst="rect">
            <a:avLst/>
          </a:prstGeom>
          <a:noFill/>
        </p:spPr>
        <p:txBody>
          <a:bodyPr wrap="square">
            <a:spAutoFit/>
          </a:bodyPr>
          <a:lstStyle/>
          <a:p>
            <a:pPr algn="ctr"/>
            <a:r>
              <a:rPr lang="en-IN" sz="3000" dirty="0" err="1">
                <a:latin typeface="Calibri" panose="020F0502020204030204" pitchFamily="34" charset="0"/>
                <a:ea typeface="Calibri" panose="020F0502020204030204" pitchFamily="34" charset="0"/>
                <a:cs typeface="Calibri" panose="020F0502020204030204" pitchFamily="34" charset="0"/>
              </a:rPr>
              <a:t>Softmax</a:t>
            </a:r>
            <a:r>
              <a:rPr lang="en-IN" sz="3000" dirty="0">
                <a:latin typeface="Calibri" panose="020F0502020204030204" pitchFamily="34" charset="0"/>
                <a:ea typeface="Calibri" panose="020F0502020204030204" pitchFamily="34" charset="0"/>
                <a:cs typeface="Calibri" panose="020F0502020204030204" pitchFamily="34" charset="0"/>
              </a:rPr>
              <a:t> and Cross Entropy</a:t>
            </a:r>
          </a:p>
        </p:txBody>
      </p:sp>
      <p:pic>
        <p:nvPicPr>
          <p:cNvPr id="5" name="Picture 4">
            <a:extLst>
              <a:ext uri="{FF2B5EF4-FFF2-40B4-BE49-F238E27FC236}">
                <a16:creationId xmlns:a16="http://schemas.microsoft.com/office/drawing/2014/main" id="{593CC265-D1EC-9DB8-B12D-21ADFCB998E6}"/>
              </a:ext>
            </a:extLst>
          </p:cNvPr>
          <p:cNvPicPr>
            <a:picLocks noChangeAspect="1"/>
          </p:cNvPicPr>
          <p:nvPr/>
        </p:nvPicPr>
        <p:blipFill>
          <a:blip r:embed="rId2"/>
          <a:stretch>
            <a:fillRect/>
          </a:stretch>
        </p:blipFill>
        <p:spPr>
          <a:xfrm>
            <a:off x="1256880" y="998009"/>
            <a:ext cx="9678239" cy="4861981"/>
          </a:xfrm>
          <a:prstGeom prst="rect">
            <a:avLst/>
          </a:prstGeom>
        </p:spPr>
      </p:pic>
    </p:spTree>
    <p:extLst>
      <p:ext uri="{BB962C8B-B14F-4D97-AF65-F5344CB8AC3E}">
        <p14:creationId xmlns:p14="http://schemas.microsoft.com/office/powerpoint/2010/main" val="338315897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DED9ED-9BF2-38DC-987E-901018246FFD}"/>
              </a:ext>
            </a:extLst>
          </p:cNvPr>
          <p:cNvSpPr txBox="1"/>
          <p:nvPr/>
        </p:nvSpPr>
        <p:spPr>
          <a:xfrm>
            <a:off x="3200400" y="154217"/>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Cross Entropy</a:t>
            </a:r>
          </a:p>
        </p:txBody>
      </p:sp>
      <p:sp>
        <p:nvSpPr>
          <p:cNvPr id="5" name="TextBox 4">
            <a:extLst>
              <a:ext uri="{FF2B5EF4-FFF2-40B4-BE49-F238E27FC236}">
                <a16:creationId xmlns:a16="http://schemas.microsoft.com/office/drawing/2014/main" id="{243CCCCA-3997-73B8-6612-3957EED42731}"/>
              </a:ext>
            </a:extLst>
          </p:cNvPr>
          <p:cNvSpPr txBox="1"/>
          <p:nvPr/>
        </p:nvSpPr>
        <p:spPr>
          <a:xfrm>
            <a:off x="1520889" y="708215"/>
            <a:ext cx="9647854" cy="1938992"/>
          </a:xfrm>
          <a:prstGeom prst="rect">
            <a:avLst/>
          </a:prstGeom>
          <a:noFill/>
        </p:spPr>
        <p:txBody>
          <a:bodyPr wrap="square">
            <a:spAutoFit/>
          </a:bodyPr>
          <a:lstStyle/>
          <a:p>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Cross-entropy loss</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also known as log loss is a metric used in </a:t>
            </a: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machine learning</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to measure the performance of a classification model. Its value ranges from 0 to 1 with lower being better. </a:t>
            </a: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An ideal value would be 0. </a:t>
            </a:r>
          </a:p>
          <a:p>
            <a:endPar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goal of an optimizer tasked with training a classification model with cross-entropy loss would be to get the model as close to 0 as possible.</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2F025CF-DF95-599B-9092-C8F6F2FE8FCD}"/>
              </a:ext>
            </a:extLst>
          </p:cNvPr>
          <p:cNvPicPr>
            <a:picLocks noChangeAspect="1"/>
          </p:cNvPicPr>
          <p:nvPr/>
        </p:nvPicPr>
        <p:blipFill>
          <a:blip r:embed="rId2"/>
          <a:stretch>
            <a:fillRect/>
          </a:stretch>
        </p:blipFill>
        <p:spPr>
          <a:xfrm>
            <a:off x="3036305" y="2734174"/>
            <a:ext cx="6119390" cy="3703641"/>
          </a:xfrm>
          <a:prstGeom prst="rect">
            <a:avLst/>
          </a:prstGeom>
        </p:spPr>
      </p:pic>
    </p:spTree>
    <p:extLst>
      <p:ext uri="{BB962C8B-B14F-4D97-AF65-F5344CB8AC3E}">
        <p14:creationId xmlns:p14="http://schemas.microsoft.com/office/powerpoint/2010/main" val="248575704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5B2396-FDDE-1A67-EBFA-8B6D7432003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42D7C9-A91E-8366-CCD8-375CDEFF8FB2}"/>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8 – TRAINING LAYER</a:t>
            </a:r>
          </a:p>
        </p:txBody>
      </p:sp>
      <p:sp>
        <p:nvSpPr>
          <p:cNvPr id="5" name="Text Placeholder 4">
            <a:extLst>
              <a:ext uri="{FF2B5EF4-FFF2-40B4-BE49-F238E27FC236}">
                <a16:creationId xmlns:a16="http://schemas.microsoft.com/office/drawing/2014/main" id="{A0D8DAE6-10A4-190C-E6B2-6A4CD1FBA787}"/>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F84E0742-646E-B973-558E-6C4932A062D7}"/>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3475388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261A0E-6ED8-5FA3-8369-F47A15413C58}"/>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ABAAC65-0542-FB14-5DEF-D321DD9F8811}"/>
              </a:ext>
            </a:extLst>
          </p:cNvPr>
          <p:cNvSpPr txBox="1"/>
          <p:nvPr/>
        </p:nvSpPr>
        <p:spPr>
          <a:xfrm>
            <a:off x="3200400" y="154217"/>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Layer</a:t>
            </a:r>
          </a:p>
        </p:txBody>
      </p:sp>
      <p:sp>
        <p:nvSpPr>
          <p:cNvPr id="5" name="TextBox 4">
            <a:extLst>
              <a:ext uri="{FF2B5EF4-FFF2-40B4-BE49-F238E27FC236}">
                <a16:creationId xmlns:a16="http://schemas.microsoft.com/office/drawing/2014/main" id="{69C8AA75-FBDC-057F-B400-4E234161A779}"/>
              </a:ext>
            </a:extLst>
          </p:cNvPr>
          <p:cNvSpPr txBox="1"/>
          <p:nvPr/>
        </p:nvSpPr>
        <p:spPr>
          <a:xfrm>
            <a:off x="1520889" y="960142"/>
            <a:ext cx="9125340" cy="3170099"/>
          </a:xfrm>
          <a:prstGeom prst="rect">
            <a:avLst/>
          </a:prstGeom>
          <a:noFill/>
        </p:spPr>
        <p:txBody>
          <a:bodyPr wrap="square">
            <a:spAutoFit/>
          </a:bodyPr>
          <a:lstStyle/>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In Convolutional Neural Networks (CNNs), model training is </a:t>
            </a:r>
            <a:r>
              <a:rPr lang="en-US" sz="2000" dirty="0">
                <a:latin typeface="Calibri" panose="020F0502020204030204" pitchFamily="34" charset="0"/>
                <a:ea typeface="Calibri" panose="020F0502020204030204" pitchFamily="34" charset="0"/>
                <a:cs typeface="Calibri" panose="020F0502020204030204" pitchFamily="34" charset="0"/>
              </a:rPr>
              <a:t>the process of adjusting the network's parameters (weights and biases) using a dataset of labeled images to learn how to associate images with their correct labels</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1F1F1F"/>
                </a:solidFill>
                <a:effectLst/>
                <a:latin typeface="Google Sans"/>
              </a:rPr>
              <a:t>The training process for a CNN involves the following steps:</a:t>
            </a:r>
          </a:p>
          <a:p>
            <a:pPr marL="342900" indent="-342900">
              <a:buFont typeface="Arial" panose="020B0604020202020204" pitchFamily="34" charset="0"/>
              <a:buChar char="•"/>
            </a:pPr>
            <a:r>
              <a:rPr lang="en-US" sz="2000" b="0" i="0" dirty="0">
                <a:solidFill>
                  <a:srgbClr val="1F1F1F"/>
                </a:solidFill>
                <a:effectLst/>
                <a:latin typeface="Google Sans"/>
              </a:rPr>
              <a:t>Data Preparation: The training images are preprocessed to ensure that they are all in the same format and size. </a:t>
            </a:r>
          </a:p>
          <a:p>
            <a:endParaRPr lang="en-US" sz="2000" b="0" i="0" dirty="0">
              <a:solidFill>
                <a:srgbClr val="1F1F1F"/>
              </a:solidFill>
              <a:effectLst/>
              <a:latin typeface="Google Sans"/>
            </a:endParaRPr>
          </a:p>
          <a:p>
            <a:pPr marL="342900" indent="-342900">
              <a:buFont typeface="Arial" panose="020B0604020202020204" pitchFamily="34" charset="0"/>
              <a:buChar char="•"/>
            </a:pPr>
            <a:r>
              <a:rPr lang="en-US" sz="2000" b="0" i="0" dirty="0">
                <a:solidFill>
                  <a:srgbClr val="1F1F1F"/>
                </a:solidFill>
                <a:effectLst/>
                <a:latin typeface="Google Sans"/>
              </a:rPr>
              <a:t>Loss Function: A loss function is used to measure how well the CNN is performing on the training data.</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8600346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4CD42A-3EAF-698D-62E1-6282B116E3D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78C26E3-2FF4-1539-D5E0-8FCD4F129A6B}"/>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9 – EVALUATION LAYER</a:t>
            </a:r>
          </a:p>
        </p:txBody>
      </p:sp>
      <p:sp>
        <p:nvSpPr>
          <p:cNvPr id="5" name="Text Placeholder 4">
            <a:extLst>
              <a:ext uri="{FF2B5EF4-FFF2-40B4-BE49-F238E27FC236}">
                <a16:creationId xmlns:a16="http://schemas.microsoft.com/office/drawing/2014/main" id="{0B2DAB80-812C-00BC-E19E-17C8DB22E397}"/>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60CDCF49-7CC9-B453-EA2F-3335C65DF4E1}"/>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08806941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8F5EAD-4650-21CD-A685-0F83284CF6A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58E080-54BD-1596-C645-8CFB32B5DAB8}"/>
              </a:ext>
            </a:extLst>
          </p:cNvPr>
          <p:cNvSpPr txBox="1"/>
          <p:nvPr/>
        </p:nvSpPr>
        <p:spPr>
          <a:xfrm>
            <a:off x="3200400" y="154217"/>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Evaluation Layer</a:t>
            </a:r>
          </a:p>
        </p:txBody>
      </p:sp>
      <p:sp>
        <p:nvSpPr>
          <p:cNvPr id="5" name="TextBox 4">
            <a:extLst>
              <a:ext uri="{FF2B5EF4-FFF2-40B4-BE49-F238E27FC236}">
                <a16:creationId xmlns:a16="http://schemas.microsoft.com/office/drawing/2014/main" id="{952FD6D9-F315-1EFB-AB1F-BA57F0480D2C}"/>
              </a:ext>
            </a:extLst>
          </p:cNvPr>
          <p:cNvSpPr txBox="1"/>
          <p:nvPr/>
        </p:nvSpPr>
        <p:spPr>
          <a:xfrm>
            <a:off x="1520889" y="960142"/>
            <a:ext cx="9125340" cy="4632037"/>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After training a CNN, its performance is assessed on a test set that the model hasn't seen during training.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This allows for an unbiased evaluation of the model's generalization ability. </a:t>
            </a:r>
          </a:p>
          <a:p>
            <a:pPr lvl="1" fontAlgn="ctr">
              <a:lnSpc>
                <a:spcPts val="1650"/>
              </a:lnSpc>
              <a:spcBef>
                <a:spcPts val="600"/>
              </a:spcBef>
              <a:spcAft>
                <a:spcPts val="600"/>
              </a:spcAf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lvl="1" indent="-342900" fontAlgn="ctr">
              <a:lnSpc>
                <a:spcPts val="1650"/>
              </a:lnSpc>
              <a:spcBef>
                <a:spcPts val="600"/>
              </a:spcBef>
              <a:spcAft>
                <a:spcPts val="600"/>
              </a:spcAft>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Common metrics used for evaluating CNNs include:</a:t>
            </a:r>
          </a:p>
          <a:p>
            <a:pPr marL="800100" lvl="1" indent="-342900" fontAlgn="ctr">
              <a:lnSpc>
                <a:spcPts val="1650"/>
              </a:lnSpc>
              <a:spcBef>
                <a:spcPts val="60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Accuracy:</a:t>
            </a:r>
            <a:r>
              <a:rPr lang="en-US" sz="2000" b="0" i="0" dirty="0">
                <a:effectLst/>
                <a:latin typeface="Calibri" panose="020F0502020204030204" pitchFamily="34" charset="0"/>
                <a:ea typeface="Calibri" panose="020F0502020204030204" pitchFamily="34" charset="0"/>
                <a:cs typeface="Calibri" panose="020F0502020204030204" pitchFamily="34" charset="0"/>
              </a:rPr>
              <a:t> The percentage of test images correctly classified. </a:t>
            </a:r>
          </a:p>
          <a:p>
            <a:pPr marL="800100" lvl="1" indent="-342900" fontAlgn="ctr">
              <a:lnSpc>
                <a:spcPts val="1650"/>
              </a:lnSpc>
              <a:spcBef>
                <a:spcPts val="60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Precision:</a:t>
            </a:r>
            <a:r>
              <a:rPr lang="en-US" sz="2000" b="0" i="0" dirty="0">
                <a:effectLst/>
                <a:latin typeface="Calibri" panose="020F0502020204030204" pitchFamily="34" charset="0"/>
                <a:ea typeface="Calibri" panose="020F0502020204030204" pitchFamily="34" charset="0"/>
                <a:cs typeface="Calibri" panose="020F0502020204030204" pitchFamily="34" charset="0"/>
              </a:rPr>
              <a:t> The percentage of test images predicted as a specific class that are actually of that class. </a:t>
            </a:r>
          </a:p>
          <a:p>
            <a:pPr marL="800100" lvl="1" indent="-342900" fontAlgn="ctr">
              <a:lnSpc>
                <a:spcPts val="1650"/>
              </a:lnSpc>
              <a:spcBef>
                <a:spcPts val="60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Recall:</a:t>
            </a:r>
            <a:r>
              <a:rPr lang="en-US" sz="2000" b="0" i="0" dirty="0">
                <a:effectLst/>
                <a:latin typeface="Calibri" panose="020F0502020204030204" pitchFamily="34" charset="0"/>
                <a:ea typeface="Calibri" panose="020F0502020204030204" pitchFamily="34" charset="0"/>
                <a:cs typeface="Calibri" panose="020F0502020204030204" pitchFamily="34" charset="0"/>
              </a:rPr>
              <a:t> The percentage of test images of a specific class that are correctly classified by the model. </a:t>
            </a:r>
          </a:p>
          <a:p>
            <a:pPr marL="800100" lvl="1" indent="-342900">
              <a:lnSpc>
                <a:spcPts val="1650"/>
              </a:lnSpc>
              <a:spcBef>
                <a:spcPts val="600"/>
              </a:spcBef>
              <a:spcAft>
                <a:spcPts val="15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F1-score:</a:t>
            </a:r>
            <a:r>
              <a:rPr lang="en-US" sz="2000" b="0" i="0" dirty="0">
                <a:effectLst/>
                <a:latin typeface="Calibri" panose="020F0502020204030204" pitchFamily="34" charset="0"/>
                <a:ea typeface="Calibri" panose="020F0502020204030204" pitchFamily="34" charset="0"/>
                <a:cs typeface="Calibri" panose="020F0502020204030204" pitchFamily="34" charset="0"/>
              </a:rPr>
              <a:t> The harmonic mean of precision and recall, useful for imbalanced datasets. </a:t>
            </a:r>
          </a:p>
          <a:p>
            <a:pPr marL="342900" indent="-34290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21310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1F463D-8599-FDC0-ADD9-BE2DA48408B1}"/>
              </a:ext>
            </a:extLst>
          </p:cNvPr>
          <p:cNvSpPr txBox="1"/>
          <p:nvPr/>
        </p:nvSpPr>
        <p:spPr>
          <a:xfrm>
            <a:off x="2923592" y="308014"/>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5DEB1B5-CAEF-119F-D358-FB8B5C219E74}"/>
              </a:ext>
            </a:extLst>
          </p:cNvPr>
          <p:cNvPicPr>
            <a:picLocks noChangeAspect="1"/>
          </p:cNvPicPr>
          <p:nvPr/>
        </p:nvPicPr>
        <p:blipFill>
          <a:blip r:embed="rId2"/>
          <a:stretch>
            <a:fillRect/>
          </a:stretch>
        </p:blipFill>
        <p:spPr>
          <a:xfrm>
            <a:off x="1580126" y="1089402"/>
            <a:ext cx="9274344" cy="4138019"/>
          </a:xfrm>
          <a:prstGeom prst="rect">
            <a:avLst/>
          </a:prstGeom>
        </p:spPr>
      </p:pic>
    </p:spTree>
    <p:extLst>
      <p:ext uri="{BB962C8B-B14F-4D97-AF65-F5344CB8AC3E}">
        <p14:creationId xmlns:p14="http://schemas.microsoft.com/office/powerpoint/2010/main" val="2594302895"/>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DF75DB-C4F4-499C-D2C7-CD5D9265AE7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FF50238-3168-5C5E-1C4C-9206100F6D67}"/>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SUMMARY</a:t>
            </a:r>
          </a:p>
        </p:txBody>
      </p:sp>
      <p:sp>
        <p:nvSpPr>
          <p:cNvPr id="5" name="Text Placeholder 4">
            <a:extLst>
              <a:ext uri="{FF2B5EF4-FFF2-40B4-BE49-F238E27FC236}">
                <a16:creationId xmlns:a16="http://schemas.microsoft.com/office/drawing/2014/main" id="{EABF3169-B4F8-E06A-9169-BDFE718689F4}"/>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A27865D4-B9FC-AA89-B5E5-25A8C8B6D3BB}"/>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256667659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075A53E-CF11-3E0B-F688-5927CA70CB3C}"/>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Reads the Image</a:t>
            </a:r>
          </a:p>
        </p:txBody>
      </p:sp>
      <p:pic>
        <p:nvPicPr>
          <p:cNvPr id="5" name="Picture 4">
            <a:extLst>
              <a:ext uri="{FF2B5EF4-FFF2-40B4-BE49-F238E27FC236}">
                <a16:creationId xmlns:a16="http://schemas.microsoft.com/office/drawing/2014/main" id="{6657A057-1E66-7D22-6AC4-E6DE1F842CD1}"/>
              </a:ext>
            </a:extLst>
          </p:cNvPr>
          <p:cNvPicPr>
            <a:picLocks noChangeAspect="1"/>
          </p:cNvPicPr>
          <p:nvPr/>
        </p:nvPicPr>
        <p:blipFill>
          <a:blip r:embed="rId2"/>
          <a:stretch>
            <a:fillRect/>
          </a:stretch>
        </p:blipFill>
        <p:spPr>
          <a:xfrm>
            <a:off x="1702540" y="1306646"/>
            <a:ext cx="8618967" cy="4244708"/>
          </a:xfrm>
          <a:prstGeom prst="rect">
            <a:avLst/>
          </a:prstGeom>
        </p:spPr>
      </p:pic>
    </p:spTree>
    <p:extLst>
      <p:ext uri="{BB962C8B-B14F-4D97-AF65-F5344CB8AC3E}">
        <p14:creationId xmlns:p14="http://schemas.microsoft.com/office/powerpoint/2010/main" val="59522964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EEFA61-E87A-8C79-C2B9-C8BDCB4172FA}"/>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Fully Connected Networks</a:t>
            </a:r>
          </a:p>
        </p:txBody>
      </p:sp>
      <p:pic>
        <p:nvPicPr>
          <p:cNvPr id="5" name="Picture 4">
            <a:extLst>
              <a:ext uri="{FF2B5EF4-FFF2-40B4-BE49-F238E27FC236}">
                <a16:creationId xmlns:a16="http://schemas.microsoft.com/office/drawing/2014/main" id="{08F7A104-8210-EA31-954F-473BB1D7C523}"/>
              </a:ext>
            </a:extLst>
          </p:cNvPr>
          <p:cNvPicPr>
            <a:picLocks noChangeAspect="1"/>
          </p:cNvPicPr>
          <p:nvPr/>
        </p:nvPicPr>
        <p:blipFill>
          <a:blip r:embed="rId2"/>
          <a:stretch>
            <a:fillRect/>
          </a:stretch>
        </p:blipFill>
        <p:spPr>
          <a:xfrm>
            <a:off x="1992274" y="1215198"/>
            <a:ext cx="8207451" cy="4427604"/>
          </a:xfrm>
          <a:prstGeom prst="rect">
            <a:avLst/>
          </a:prstGeom>
        </p:spPr>
      </p:pic>
    </p:spTree>
    <p:extLst>
      <p:ext uri="{BB962C8B-B14F-4D97-AF65-F5344CB8AC3E}">
        <p14:creationId xmlns:p14="http://schemas.microsoft.com/office/powerpoint/2010/main" val="25144947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8230C30-55CB-E9B9-3F77-A006153ADB36}"/>
              </a:ext>
            </a:extLst>
          </p:cNvPr>
          <p:cNvSpPr txBox="1"/>
          <p:nvPr/>
        </p:nvSpPr>
        <p:spPr>
          <a:xfrm>
            <a:off x="2663935" y="305827"/>
            <a:ext cx="6134833" cy="553998"/>
          </a:xfrm>
          <a:prstGeom prst="rect">
            <a:avLst/>
          </a:prstGeom>
          <a:noFill/>
        </p:spPr>
        <p:txBody>
          <a:bodyPr wrap="square" rtlCol="0">
            <a:spAutoFit/>
          </a:bodyPr>
          <a:lstStyle/>
          <a:p>
            <a:pPr algn="ctr"/>
            <a:r>
              <a:rPr lang="en-US" sz="3000" dirty="0">
                <a:latin typeface="Calibri" panose="020F0502020204030204" pitchFamily="34" charset="0"/>
                <a:ea typeface="Calibri" panose="020F0502020204030204" pitchFamily="34" charset="0"/>
                <a:cs typeface="Calibri" panose="020F0502020204030204" pitchFamily="34" charset="0"/>
              </a:rPr>
              <a:t>Convolutional Neural Networks</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19AF472-37C5-5E04-05FE-EFDE46015446}"/>
              </a:ext>
            </a:extLst>
          </p:cNvPr>
          <p:cNvPicPr>
            <a:picLocks noChangeAspect="1"/>
          </p:cNvPicPr>
          <p:nvPr/>
        </p:nvPicPr>
        <p:blipFill>
          <a:blip r:embed="rId2"/>
          <a:stretch>
            <a:fillRect/>
          </a:stretch>
        </p:blipFill>
        <p:spPr>
          <a:xfrm>
            <a:off x="1545185" y="1192335"/>
            <a:ext cx="8500771" cy="4676619"/>
          </a:xfrm>
          <a:prstGeom prst="rect">
            <a:avLst/>
          </a:prstGeom>
        </p:spPr>
      </p:pic>
    </p:spTree>
    <p:extLst>
      <p:ext uri="{BB962C8B-B14F-4D97-AF65-F5344CB8AC3E}">
        <p14:creationId xmlns:p14="http://schemas.microsoft.com/office/powerpoint/2010/main" val="256030043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C08B542-CA3A-22F7-BADF-A212AD4FC5C0}"/>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6" name="Picture 5">
            <a:extLst>
              <a:ext uri="{FF2B5EF4-FFF2-40B4-BE49-F238E27FC236}">
                <a16:creationId xmlns:a16="http://schemas.microsoft.com/office/drawing/2014/main" id="{193A11DD-144B-004C-FE46-3C139C5F9086}"/>
              </a:ext>
            </a:extLst>
          </p:cNvPr>
          <p:cNvPicPr>
            <a:picLocks noChangeAspect="1"/>
          </p:cNvPicPr>
          <p:nvPr/>
        </p:nvPicPr>
        <p:blipFill>
          <a:blip r:embed="rId2"/>
          <a:stretch>
            <a:fillRect/>
          </a:stretch>
        </p:blipFill>
        <p:spPr>
          <a:xfrm>
            <a:off x="1268311" y="1257112"/>
            <a:ext cx="9655377" cy="4343776"/>
          </a:xfrm>
          <a:prstGeom prst="rect">
            <a:avLst/>
          </a:prstGeom>
        </p:spPr>
      </p:pic>
    </p:spTree>
    <p:extLst>
      <p:ext uri="{BB962C8B-B14F-4D97-AF65-F5344CB8AC3E}">
        <p14:creationId xmlns:p14="http://schemas.microsoft.com/office/powerpoint/2010/main" val="321806299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EB608D7-85D8-8ED3-7F29-E382A33C2AF7}"/>
              </a:ext>
            </a:extLst>
          </p:cNvPr>
          <p:cNvSpPr txBox="1"/>
          <p:nvPr/>
        </p:nvSpPr>
        <p:spPr>
          <a:xfrm>
            <a:off x="2663935" y="305827"/>
            <a:ext cx="6134833" cy="553998"/>
          </a:xfrm>
          <a:prstGeom prst="rect">
            <a:avLst/>
          </a:prstGeom>
          <a:noFill/>
        </p:spPr>
        <p:txBody>
          <a:bodyPr wrap="square" rtlCol="0">
            <a:spAutoFit/>
          </a:bodyPr>
          <a:lstStyle/>
          <a:p>
            <a:pPr algn="ctr"/>
            <a:r>
              <a:rPr lang="en-US" sz="3000" dirty="0">
                <a:latin typeface="Calibri" panose="020F0502020204030204" pitchFamily="34" charset="0"/>
                <a:ea typeface="Calibri" panose="020F0502020204030204" pitchFamily="34" charset="0"/>
                <a:cs typeface="Calibri" panose="020F0502020204030204" pitchFamily="34" charset="0"/>
              </a:rPr>
              <a:t>T</a:t>
            </a:r>
            <a:r>
              <a:rPr lang="en-IN" sz="3000" dirty="0" err="1">
                <a:latin typeface="Calibri" panose="020F0502020204030204" pitchFamily="34" charset="0"/>
                <a:ea typeface="Calibri" panose="020F0502020204030204" pitchFamily="34" charset="0"/>
                <a:cs typeface="Calibri" panose="020F0502020204030204" pitchFamily="34" charset="0"/>
              </a:rPr>
              <a:t>rickier</a:t>
            </a:r>
            <a:r>
              <a:rPr lang="en-IN" sz="3000" dirty="0">
                <a:latin typeface="Calibri" panose="020F0502020204030204" pitchFamily="34" charset="0"/>
                <a:ea typeface="Calibri" panose="020F0502020204030204" pitchFamily="34" charset="0"/>
                <a:cs typeface="Calibri" panose="020F0502020204030204" pitchFamily="34" charset="0"/>
              </a:rPr>
              <a:t> Case</a:t>
            </a:r>
          </a:p>
        </p:txBody>
      </p:sp>
      <p:pic>
        <p:nvPicPr>
          <p:cNvPr id="5" name="Picture 4">
            <a:extLst>
              <a:ext uri="{FF2B5EF4-FFF2-40B4-BE49-F238E27FC236}">
                <a16:creationId xmlns:a16="http://schemas.microsoft.com/office/drawing/2014/main" id="{48816A84-5DBE-FDA0-DA65-76CFEA6631F5}"/>
              </a:ext>
            </a:extLst>
          </p:cNvPr>
          <p:cNvPicPr>
            <a:picLocks noChangeAspect="1"/>
          </p:cNvPicPr>
          <p:nvPr/>
        </p:nvPicPr>
        <p:blipFill>
          <a:blip r:embed="rId2"/>
          <a:stretch>
            <a:fillRect/>
          </a:stretch>
        </p:blipFill>
        <p:spPr>
          <a:xfrm>
            <a:off x="1632339" y="1287594"/>
            <a:ext cx="9133068" cy="4674667"/>
          </a:xfrm>
          <a:prstGeom prst="rect">
            <a:avLst/>
          </a:prstGeom>
        </p:spPr>
      </p:pic>
    </p:spTree>
    <p:extLst>
      <p:ext uri="{BB962C8B-B14F-4D97-AF65-F5344CB8AC3E}">
        <p14:creationId xmlns:p14="http://schemas.microsoft.com/office/powerpoint/2010/main" val="35325770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36E58C-C7A9-8D0B-0C6C-BFDE3E411C9E}"/>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1A4D3631-7D07-4F7C-DA11-CD0145BAF471}"/>
              </a:ext>
            </a:extLst>
          </p:cNvPr>
          <p:cNvPicPr>
            <a:picLocks noChangeAspect="1"/>
          </p:cNvPicPr>
          <p:nvPr/>
        </p:nvPicPr>
        <p:blipFill>
          <a:blip r:embed="rId2"/>
          <a:stretch>
            <a:fillRect/>
          </a:stretch>
        </p:blipFill>
        <p:spPr>
          <a:xfrm>
            <a:off x="1862817" y="1409525"/>
            <a:ext cx="8093141" cy="4038950"/>
          </a:xfrm>
          <a:prstGeom prst="rect">
            <a:avLst/>
          </a:prstGeom>
        </p:spPr>
      </p:pic>
    </p:spTree>
    <p:extLst>
      <p:ext uri="{BB962C8B-B14F-4D97-AF65-F5344CB8AC3E}">
        <p14:creationId xmlns:p14="http://schemas.microsoft.com/office/powerpoint/2010/main" val="192697648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702593D-CB59-EC30-428C-FC08FC56DA5A}"/>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E4A4E99B-EF7F-4BCC-1E15-E406225FC677}"/>
              </a:ext>
            </a:extLst>
          </p:cNvPr>
          <p:cNvPicPr>
            <a:picLocks noChangeAspect="1"/>
          </p:cNvPicPr>
          <p:nvPr/>
        </p:nvPicPr>
        <p:blipFill>
          <a:blip r:embed="rId2"/>
          <a:stretch>
            <a:fillRect/>
          </a:stretch>
        </p:blipFill>
        <p:spPr>
          <a:xfrm>
            <a:off x="1935119" y="1249491"/>
            <a:ext cx="8321761" cy="4359018"/>
          </a:xfrm>
          <a:prstGeom prst="rect">
            <a:avLst/>
          </a:prstGeom>
        </p:spPr>
      </p:pic>
    </p:spTree>
    <p:extLst>
      <p:ext uri="{BB962C8B-B14F-4D97-AF65-F5344CB8AC3E}">
        <p14:creationId xmlns:p14="http://schemas.microsoft.com/office/powerpoint/2010/main" val="2980551362"/>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03B3689-C57D-B9C2-E9E3-263F4F3FECCB}"/>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0717B634-840A-9844-9917-F82E450619C4}"/>
              </a:ext>
            </a:extLst>
          </p:cNvPr>
          <p:cNvPicPr>
            <a:picLocks noChangeAspect="1"/>
          </p:cNvPicPr>
          <p:nvPr/>
        </p:nvPicPr>
        <p:blipFill>
          <a:blip r:embed="rId2"/>
          <a:stretch>
            <a:fillRect/>
          </a:stretch>
        </p:blipFill>
        <p:spPr>
          <a:xfrm>
            <a:off x="2002089" y="1565991"/>
            <a:ext cx="7795936" cy="3520745"/>
          </a:xfrm>
          <a:prstGeom prst="rect">
            <a:avLst/>
          </a:prstGeom>
        </p:spPr>
      </p:pic>
    </p:spTree>
    <p:extLst>
      <p:ext uri="{BB962C8B-B14F-4D97-AF65-F5344CB8AC3E}">
        <p14:creationId xmlns:p14="http://schemas.microsoft.com/office/powerpoint/2010/main" val="67365443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5FED2B-D4E0-B913-424B-00631B4286B4}"/>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52D66428-DE0A-8C8E-C741-A68F09630E18}"/>
              </a:ext>
            </a:extLst>
          </p:cNvPr>
          <p:cNvPicPr>
            <a:picLocks noChangeAspect="1"/>
          </p:cNvPicPr>
          <p:nvPr/>
        </p:nvPicPr>
        <p:blipFill>
          <a:blip r:embed="rId2"/>
          <a:stretch>
            <a:fillRect/>
          </a:stretch>
        </p:blipFill>
        <p:spPr>
          <a:xfrm>
            <a:off x="1839861" y="1398094"/>
            <a:ext cx="8512278" cy="4061812"/>
          </a:xfrm>
          <a:prstGeom prst="rect">
            <a:avLst/>
          </a:prstGeom>
        </p:spPr>
      </p:pic>
    </p:spTree>
    <p:extLst>
      <p:ext uri="{BB962C8B-B14F-4D97-AF65-F5344CB8AC3E}">
        <p14:creationId xmlns:p14="http://schemas.microsoft.com/office/powerpoint/2010/main" val="261257394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BBDE-BA1B-48B0-D237-52C84FF0B55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74C65BA-A428-46E8-2D89-482A5AEA1FB2}"/>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CNN-STEPS</a:t>
            </a:r>
          </a:p>
        </p:txBody>
      </p:sp>
      <p:sp>
        <p:nvSpPr>
          <p:cNvPr id="5" name="Text Placeholder 4">
            <a:extLst>
              <a:ext uri="{FF2B5EF4-FFF2-40B4-BE49-F238E27FC236}">
                <a16:creationId xmlns:a16="http://schemas.microsoft.com/office/drawing/2014/main" id="{EE231313-61E9-37A2-424B-63DBAD856CFB}"/>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04B9E3B5-19E4-2CBF-430E-2517DDC17FEF}"/>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415384870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5C4F15D-BE82-838D-0F5B-6FD893E04C06}"/>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90FB372D-F42E-AB69-FD4F-BF289F7EABD0}"/>
              </a:ext>
            </a:extLst>
          </p:cNvPr>
          <p:cNvPicPr>
            <a:picLocks noChangeAspect="1"/>
          </p:cNvPicPr>
          <p:nvPr/>
        </p:nvPicPr>
        <p:blipFill>
          <a:blip r:embed="rId2"/>
          <a:stretch>
            <a:fillRect/>
          </a:stretch>
        </p:blipFill>
        <p:spPr>
          <a:xfrm>
            <a:off x="2163739" y="1695300"/>
            <a:ext cx="7864522" cy="3467400"/>
          </a:xfrm>
          <a:prstGeom prst="rect">
            <a:avLst/>
          </a:prstGeom>
        </p:spPr>
      </p:pic>
    </p:spTree>
    <p:extLst>
      <p:ext uri="{BB962C8B-B14F-4D97-AF65-F5344CB8AC3E}">
        <p14:creationId xmlns:p14="http://schemas.microsoft.com/office/powerpoint/2010/main" val="129720117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1205DA-4D4A-DD85-2DEF-20E93D643568}"/>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Woking of CNN</a:t>
            </a:r>
          </a:p>
        </p:txBody>
      </p:sp>
      <p:pic>
        <p:nvPicPr>
          <p:cNvPr id="5" name="Picture 4">
            <a:extLst>
              <a:ext uri="{FF2B5EF4-FFF2-40B4-BE49-F238E27FC236}">
                <a16:creationId xmlns:a16="http://schemas.microsoft.com/office/drawing/2014/main" id="{9C5007F7-2DC8-56D3-16A3-AEF07C80CBA1}"/>
              </a:ext>
            </a:extLst>
          </p:cNvPr>
          <p:cNvPicPr>
            <a:picLocks noChangeAspect="1"/>
          </p:cNvPicPr>
          <p:nvPr/>
        </p:nvPicPr>
        <p:blipFill>
          <a:blip r:embed="rId2"/>
          <a:stretch>
            <a:fillRect/>
          </a:stretch>
        </p:blipFill>
        <p:spPr>
          <a:xfrm>
            <a:off x="2133256" y="1363801"/>
            <a:ext cx="7925487" cy="4130398"/>
          </a:xfrm>
          <a:prstGeom prst="rect">
            <a:avLst/>
          </a:prstGeom>
        </p:spPr>
      </p:pic>
    </p:spTree>
    <p:extLst>
      <p:ext uri="{BB962C8B-B14F-4D97-AF65-F5344CB8AC3E}">
        <p14:creationId xmlns:p14="http://schemas.microsoft.com/office/powerpoint/2010/main" val="26651226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B56E0F7-8B0E-0A9F-B05B-51D47449F992}"/>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Steps Involved in Convolutional Layer</a:t>
            </a:r>
          </a:p>
        </p:txBody>
      </p:sp>
      <p:pic>
        <p:nvPicPr>
          <p:cNvPr id="5" name="Picture 4">
            <a:extLst>
              <a:ext uri="{FF2B5EF4-FFF2-40B4-BE49-F238E27FC236}">
                <a16:creationId xmlns:a16="http://schemas.microsoft.com/office/drawing/2014/main" id="{138B469C-0EDF-941D-9AC0-CAD9A75953AB}"/>
              </a:ext>
            </a:extLst>
          </p:cNvPr>
          <p:cNvPicPr>
            <a:picLocks noChangeAspect="1"/>
          </p:cNvPicPr>
          <p:nvPr/>
        </p:nvPicPr>
        <p:blipFill>
          <a:blip r:embed="rId2"/>
          <a:stretch>
            <a:fillRect/>
          </a:stretch>
        </p:blipFill>
        <p:spPr>
          <a:xfrm>
            <a:off x="2072291" y="1721972"/>
            <a:ext cx="8047417" cy="3414056"/>
          </a:xfrm>
          <a:prstGeom prst="rect">
            <a:avLst/>
          </a:prstGeom>
        </p:spPr>
      </p:pic>
    </p:spTree>
    <p:extLst>
      <p:ext uri="{BB962C8B-B14F-4D97-AF65-F5344CB8AC3E}">
        <p14:creationId xmlns:p14="http://schemas.microsoft.com/office/powerpoint/2010/main" val="12234669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E879FC3-8E34-D326-1B8C-0CF0D67BD9DB}"/>
              </a:ext>
            </a:extLst>
          </p:cNvPr>
          <p:cNvSpPr txBox="1"/>
          <p:nvPr/>
        </p:nvSpPr>
        <p:spPr>
          <a:xfrm>
            <a:off x="2430670" y="203190"/>
            <a:ext cx="7170530"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Multiplying the Corresponding Pixel Values </a:t>
            </a:r>
          </a:p>
        </p:txBody>
      </p:sp>
      <p:pic>
        <p:nvPicPr>
          <p:cNvPr id="5" name="Picture 4">
            <a:extLst>
              <a:ext uri="{FF2B5EF4-FFF2-40B4-BE49-F238E27FC236}">
                <a16:creationId xmlns:a16="http://schemas.microsoft.com/office/drawing/2014/main" id="{04A8ABE7-83AF-683F-0595-308E6882B01D}"/>
              </a:ext>
            </a:extLst>
          </p:cNvPr>
          <p:cNvPicPr>
            <a:picLocks noChangeAspect="1"/>
          </p:cNvPicPr>
          <p:nvPr/>
        </p:nvPicPr>
        <p:blipFill>
          <a:blip r:embed="rId2"/>
          <a:stretch>
            <a:fillRect/>
          </a:stretch>
        </p:blipFill>
        <p:spPr>
          <a:xfrm>
            <a:off x="1744603" y="1295215"/>
            <a:ext cx="8702794" cy="4267570"/>
          </a:xfrm>
          <a:prstGeom prst="rect">
            <a:avLst/>
          </a:prstGeom>
        </p:spPr>
      </p:pic>
    </p:spTree>
    <p:extLst>
      <p:ext uri="{BB962C8B-B14F-4D97-AF65-F5344CB8AC3E}">
        <p14:creationId xmlns:p14="http://schemas.microsoft.com/office/powerpoint/2010/main" val="362400665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3845DE1-D1C8-B004-ED84-CB01F249C81A}"/>
              </a:ext>
            </a:extLst>
          </p:cNvPr>
          <p:cNvSpPr txBox="1"/>
          <p:nvPr/>
        </p:nvSpPr>
        <p:spPr>
          <a:xfrm>
            <a:off x="2430670" y="203190"/>
            <a:ext cx="7170530"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Multiplying the Corresponding Pixel Values </a:t>
            </a:r>
          </a:p>
        </p:txBody>
      </p:sp>
      <p:pic>
        <p:nvPicPr>
          <p:cNvPr id="5" name="Picture 4">
            <a:extLst>
              <a:ext uri="{FF2B5EF4-FFF2-40B4-BE49-F238E27FC236}">
                <a16:creationId xmlns:a16="http://schemas.microsoft.com/office/drawing/2014/main" id="{A3FEFCDB-1C61-8614-46EF-81B0132520D1}"/>
              </a:ext>
            </a:extLst>
          </p:cNvPr>
          <p:cNvPicPr>
            <a:picLocks noChangeAspect="1"/>
          </p:cNvPicPr>
          <p:nvPr/>
        </p:nvPicPr>
        <p:blipFill>
          <a:blip r:embed="rId2"/>
          <a:stretch>
            <a:fillRect/>
          </a:stretch>
        </p:blipFill>
        <p:spPr>
          <a:xfrm>
            <a:off x="1816999" y="1131371"/>
            <a:ext cx="8558002" cy="4595258"/>
          </a:xfrm>
          <a:prstGeom prst="rect">
            <a:avLst/>
          </a:prstGeom>
        </p:spPr>
      </p:pic>
    </p:spTree>
    <p:extLst>
      <p:ext uri="{BB962C8B-B14F-4D97-AF65-F5344CB8AC3E}">
        <p14:creationId xmlns:p14="http://schemas.microsoft.com/office/powerpoint/2010/main" val="315903695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76DAF6D-B80A-6F92-4C1E-3810BAC1866D}"/>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Steps Involved in Convolution Layer</a:t>
            </a:r>
          </a:p>
        </p:txBody>
      </p:sp>
      <p:pic>
        <p:nvPicPr>
          <p:cNvPr id="5" name="Picture 4">
            <a:extLst>
              <a:ext uri="{FF2B5EF4-FFF2-40B4-BE49-F238E27FC236}">
                <a16:creationId xmlns:a16="http://schemas.microsoft.com/office/drawing/2014/main" id="{873935A9-64B9-7A7C-EF4A-C50EB5E53517}"/>
              </a:ext>
            </a:extLst>
          </p:cNvPr>
          <p:cNvPicPr>
            <a:picLocks noChangeAspect="1"/>
          </p:cNvPicPr>
          <p:nvPr/>
        </p:nvPicPr>
        <p:blipFill>
          <a:blip r:embed="rId2"/>
          <a:stretch>
            <a:fillRect/>
          </a:stretch>
        </p:blipFill>
        <p:spPr>
          <a:xfrm>
            <a:off x="1556562" y="1158770"/>
            <a:ext cx="8578225" cy="4448928"/>
          </a:xfrm>
          <a:prstGeom prst="rect">
            <a:avLst/>
          </a:prstGeom>
        </p:spPr>
      </p:pic>
    </p:spTree>
    <p:extLst>
      <p:ext uri="{BB962C8B-B14F-4D97-AF65-F5344CB8AC3E}">
        <p14:creationId xmlns:p14="http://schemas.microsoft.com/office/powerpoint/2010/main" val="165823321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087119-E197-F465-3AF4-031ED044CB9B}"/>
              </a:ext>
            </a:extLst>
          </p:cNvPr>
          <p:cNvSpPr txBox="1"/>
          <p:nvPr/>
        </p:nvSpPr>
        <p:spPr>
          <a:xfrm>
            <a:off x="1782147" y="305827"/>
            <a:ext cx="8453535"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Adding and Dividing by the Total Number of Pixels</a:t>
            </a:r>
          </a:p>
        </p:txBody>
      </p:sp>
      <p:pic>
        <p:nvPicPr>
          <p:cNvPr id="5" name="Picture 4">
            <a:extLst>
              <a:ext uri="{FF2B5EF4-FFF2-40B4-BE49-F238E27FC236}">
                <a16:creationId xmlns:a16="http://schemas.microsoft.com/office/drawing/2014/main" id="{A9663237-0134-54D5-4DFA-1B051F6B372F}"/>
              </a:ext>
            </a:extLst>
          </p:cNvPr>
          <p:cNvPicPr>
            <a:picLocks noChangeAspect="1"/>
          </p:cNvPicPr>
          <p:nvPr/>
        </p:nvPicPr>
        <p:blipFill>
          <a:blip r:embed="rId2"/>
          <a:stretch>
            <a:fillRect/>
          </a:stretch>
        </p:blipFill>
        <p:spPr>
          <a:xfrm>
            <a:off x="2178980" y="1386663"/>
            <a:ext cx="7834039" cy="4084674"/>
          </a:xfrm>
          <a:prstGeom prst="rect">
            <a:avLst/>
          </a:prstGeom>
        </p:spPr>
      </p:pic>
    </p:spTree>
    <p:extLst>
      <p:ext uri="{BB962C8B-B14F-4D97-AF65-F5344CB8AC3E}">
        <p14:creationId xmlns:p14="http://schemas.microsoft.com/office/powerpoint/2010/main" val="3427556646"/>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D2B2008-4248-0EAF-3005-8153F5289B89}"/>
              </a:ext>
            </a:extLst>
          </p:cNvPr>
          <p:cNvSpPr txBox="1"/>
          <p:nvPr/>
        </p:nvSpPr>
        <p:spPr>
          <a:xfrm>
            <a:off x="2663935" y="305827"/>
            <a:ext cx="7338481"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Creating a Map to put the Value of the Filter</a:t>
            </a:r>
          </a:p>
        </p:txBody>
      </p:sp>
      <p:pic>
        <p:nvPicPr>
          <p:cNvPr id="5" name="Picture 4">
            <a:extLst>
              <a:ext uri="{FF2B5EF4-FFF2-40B4-BE49-F238E27FC236}">
                <a16:creationId xmlns:a16="http://schemas.microsoft.com/office/drawing/2014/main" id="{0BB95535-6F9A-4985-A464-0480D8473BC2}"/>
              </a:ext>
            </a:extLst>
          </p:cNvPr>
          <p:cNvPicPr>
            <a:picLocks noChangeAspect="1"/>
          </p:cNvPicPr>
          <p:nvPr/>
        </p:nvPicPr>
        <p:blipFill>
          <a:blip r:embed="rId2"/>
          <a:stretch>
            <a:fillRect/>
          </a:stretch>
        </p:blipFill>
        <p:spPr>
          <a:xfrm>
            <a:off x="2239946" y="1554317"/>
            <a:ext cx="7712108" cy="3749365"/>
          </a:xfrm>
          <a:prstGeom prst="rect">
            <a:avLst/>
          </a:prstGeom>
        </p:spPr>
      </p:pic>
    </p:spTree>
    <p:extLst>
      <p:ext uri="{BB962C8B-B14F-4D97-AF65-F5344CB8AC3E}">
        <p14:creationId xmlns:p14="http://schemas.microsoft.com/office/powerpoint/2010/main" val="346967272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0BF8B2-CA25-A979-5207-06AF592F32CD}"/>
              </a:ext>
            </a:extLst>
          </p:cNvPr>
          <p:cNvSpPr txBox="1"/>
          <p:nvPr/>
        </p:nvSpPr>
        <p:spPr>
          <a:xfrm>
            <a:off x="2663935" y="305827"/>
            <a:ext cx="7011910"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Sliding the Filter throughout the image</a:t>
            </a:r>
          </a:p>
        </p:txBody>
      </p:sp>
      <p:pic>
        <p:nvPicPr>
          <p:cNvPr id="5" name="Picture 4">
            <a:extLst>
              <a:ext uri="{FF2B5EF4-FFF2-40B4-BE49-F238E27FC236}">
                <a16:creationId xmlns:a16="http://schemas.microsoft.com/office/drawing/2014/main" id="{0A932D70-A901-815C-CC5A-AD4F130BE51E}"/>
              </a:ext>
            </a:extLst>
          </p:cNvPr>
          <p:cNvPicPr>
            <a:picLocks noChangeAspect="1"/>
          </p:cNvPicPr>
          <p:nvPr/>
        </p:nvPicPr>
        <p:blipFill>
          <a:blip r:embed="rId2"/>
          <a:stretch>
            <a:fillRect/>
          </a:stretch>
        </p:blipFill>
        <p:spPr>
          <a:xfrm>
            <a:off x="2068481" y="1401904"/>
            <a:ext cx="8055038" cy="4054191"/>
          </a:xfrm>
          <a:prstGeom prst="rect">
            <a:avLst/>
          </a:prstGeom>
        </p:spPr>
      </p:pic>
    </p:spTree>
    <p:extLst>
      <p:ext uri="{BB962C8B-B14F-4D97-AF65-F5344CB8AC3E}">
        <p14:creationId xmlns:p14="http://schemas.microsoft.com/office/powerpoint/2010/main" val="2932768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A66387B-F032-BC36-C3B2-F9AFA3A3AFA1}"/>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Convolution Layer</a:t>
            </a:r>
          </a:p>
        </p:txBody>
      </p:sp>
      <p:pic>
        <p:nvPicPr>
          <p:cNvPr id="5" name="Picture 4">
            <a:extLst>
              <a:ext uri="{FF2B5EF4-FFF2-40B4-BE49-F238E27FC236}">
                <a16:creationId xmlns:a16="http://schemas.microsoft.com/office/drawing/2014/main" id="{CC32FFD6-4EB6-ED57-6FD2-A316C59A5CFD}"/>
              </a:ext>
            </a:extLst>
          </p:cNvPr>
          <p:cNvPicPr>
            <a:picLocks noChangeAspect="1"/>
          </p:cNvPicPr>
          <p:nvPr/>
        </p:nvPicPr>
        <p:blipFill>
          <a:blip r:embed="rId2"/>
          <a:stretch>
            <a:fillRect/>
          </a:stretch>
        </p:blipFill>
        <p:spPr>
          <a:xfrm>
            <a:off x="2506669" y="1516214"/>
            <a:ext cx="7178662" cy="3825572"/>
          </a:xfrm>
          <a:prstGeom prst="rect">
            <a:avLst/>
          </a:prstGeom>
        </p:spPr>
      </p:pic>
    </p:spTree>
    <p:extLst>
      <p:ext uri="{BB962C8B-B14F-4D97-AF65-F5344CB8AC3E}">
        <p14:creationId xmlns:p14="http://schemas.microsoft.com/office/powerpoint/2010/main" val="2629804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0F602C37-9EC5-64BA-1F41-85CC50F91594}"/>
              </a:ext>
            </a:extLst>
          </p:cNvPr>
          <p:cNvSpPr txBox="1"/>
          <p:nvPr/>
        </p:nvSpPr>
        <p:spPr>
          <a:xfrm>
            <a:off x="2783632" y="308014"/>
            <a:ext cx="7675984"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 Steps</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8A6A130D-F06B-98A9-E822-BDA6D6E41E05}"/>
              </a:ext>
            </a:extLst>
          </p:cNvPr>
          <p:cNvSpPr txBox="1"/>
          <p:nvPr/>
        </p:nvSpPr>
        <p:spPr>
          <a:xfrm>
            <a:off x="2015412" y="1218022"/>
            <a:ext cx="6652728" cy="3894656"/>
          </a:xfrm>
          <a:prstGeom prst="rect">
            <a:avLst/>
          </a:prstGeom>
          <a:noFill/>
        </p:spPr>
        <p:txBody>
          <a:bodyPr wrap="square">
            <a:spAutoFit/>
          </a:bodyPr>
          <a:lstStyle/>
          <a:p>
            <a:pPr algn="l">
              <a:lnSpc>
                <a:spcPts val="1650"/>
              </a:lnSpc>
              <a:spcBef>
                <a:spcPts val="750"/>
              </a:spcBef>
              <a:spcAft>
                <a:spcPts val="600"/>
              </a:spcAft>
            </a:pPr>
            <a:r>
              <a:rPr lang="en-US" sz="2000" dirty="0">
                <a:latin typeface="Calibri" panose="020F0502020204030204" pitchFamily="34" charset="0"/>
                <a:ea typeface="Calibri" panose="020F0502020204030204" pitchFamily="34" charset="0"/>
                <a:cs typeface="Calibri" panose="020F0502020204030204" pitchFamily="34" charset="0"/>
              </a:rPr>
              <a:t>D</a:t>
            </a:r>
            <a:r>
              <a:rPr lang="en-US" sz="2000" b="0" i="0" dirty="0">
                <a:effectLst/>
                <a:latin typeface="Calibri" panose="020F0502020204030204" pitchFamily="34" charset="0"/>
                <a:ea typeface="Calibri" panose="020F0502020204030204" pitchFamily="34" charset="0"/>
                <a:cs typeface="Calibri" panose="020F0502020204030204" pitchFamily="34" charset="0"/>
              </a:rPr>
              <a:t>etailed breakdown of the typical CNN steps</a:t>
            </a:r>
            <a:endParaRPr lang="en-IN" sz="2000"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Input Layer</a:t>
            </a: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Activation Layer</a:t>
            </a: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Pooling Layer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Flattening Layer</a:t>
            </a: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Fully Connected Layer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Output Layer</a:t>
            </a: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Training Layer</a:t>
            </a:r>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lnSpc>
                <a:spcPts val="1650"/>
              </a:lnSpc>
              <a:spcBef>
                <a:spcPts val="750"/>
              </a:spcBef>
              <a:spcAft>
                <a:spcPts val="6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Evaluation Layer</a:t>
            </a:r>
            <a:endParaRPr lang="en-US" sz="200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8981728"/>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379010C0-8F36-7D0F-2FE9-6C0DAFB219A7}"/>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Convolution Layer Output</a:t>
            </a:r>
          </a:p>
        </p:txBody>
      </p:sp>
      <p:pic>
        <p:nvPicPr>
          <p:cNvPr id="5" name="Picture 4">
            <a:extLst>
              <a:ext uri="{FF2B5EF4-FFF2-40B4-BE49-F238E27FC236}">
                <a16:creationId xmlns:a16="http://schemas.microsoft.com/office/drawing/2014/main" id="{F798F3E1-D599-231F-121A-63F51A502A6E}"/>
              </a:ext>
            </a:extLst>
          </p:cNvPr>
          <p:cNvPicPr>
            <a:picLocks noChangeAspect="1"/>
          </p:cNvPicPr>
          <p:nvPr/>
        </p:nvPicPr>
        <p:blipFill>
          <a:blip r:embed="rId2"/>
          <a:stretch>
            <a:fillRect/>
          </a:stretch>
        </p:blipFill>
        <p:spPr>
          <a:xfrm>
            <a:off x="2026567" y="1382852"/>
            <a:ext cx="8138865" cy="4092295"/>
          </a:xfrm>
          <a:prstGeom prst="rect">
            <a:avLst/>
          </a:prstGeom>
        </p:spPr>
      </p:pic>
    </p:spTree>
    <p:extLst>
      <p:ext uri="{BB962C8B-B14F-4D97-AF65-F5344CB8AC3E}">
        <p14:creationId xmlns:p14="http://schemas.microsoft.com/office/powerpoint/2010/main" val="354884000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BC98D02-57F4-FB12-71FD-A535E7B00880}"/>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Convolution Layer Output</a:t>
            </a:r>
          </a:p>
        </p:txBody>
      </p:sp>
      <p:pic>
        <p:nvPicPr>
          <p:cNvPr id="5" name="Picture 4">
            <a:extLst>
              <a:ext uri="{FF2B5EF4-FFF2-40B4-BE49-F238E27FC236}">
                <a16:creationId xmlns:a16="http://schemas.microsoft.com/office/drawing/2014/main" id="{21A9CD05-7B05-2E23-9AFE-0B30BB863070}"/>
              </a:ext>
            </a:extLst>
          </p:cNvPr>
          <p:cNvPicPr>
            <a:picLocks noChangeAspect="1"/>
          </p:cNvPicPr>
          <p:nvPr/>
        </p:nvPicPr>
        <p:blipFill>
          <a:blip r:embed="rId2"/>
          <a:stretch>
            <a:fillRect/>
          </a:stretch>
        </p:blipFill>
        <p:spPr>
          <a:xfrm>
            <a:off x="1973222" y="1390473"/>
            <a:ext cx="8245555" cy="4077053"/>
          </a:xfrm>
          <a:prstGeom prst="rect">
            <a:avLst/>
          </a:prstGeom>
        </p:spPr>
      </p:pic>
    </p:spTree>
    <p:extLst>
      <p:ext uri="{BB962C8B-B14F-4D97-AF65-F5344CB8AC3E}">
        <p14:creationId xmlns:p14="http://schemas.microsoft.com/office/powerpoint/2010/main" val="3753618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D4D29D-A5EB-FFB1-A98A-161873BE1651}"/>
              </a:ext>
            </a:extLst>
          </p:cNvPr>
          <p:cNvSpPr txBox="1"/>
          <p:nvPr/>
        </p:nvSpPr>
        <p:spPr>
          <a:xfrm>
            <a:off x="2663935" y="305827"/>
            <a:ext cx="6134833" cy="553998"/>
          </a:xfrm>
          <a:prstGeom prst="rect">
            <a:avLst/>
          </a:prstGeom>
          <a:noFill/>
        </p:spPr>
        <p:txBody>
          <a:bodyPr wrap="square" rtlCol="0">
            <a:spAutoFit/>
          </a:bodyPr>
          <a:lstStyle/>
          <a:p>
            <a:pPr algn="ctr"/>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Layer</a:t>
            </a:r>
          </a:p>
        </p:txBody>
      </p:sp>
      <p:pic>
        <p:nvPicPr>
          <p:cNvPr id="5" name="Picture 4">
            <a:extLst>
              <a:ext uri="{FF2B5EF4-FFF2-40B4-BE49-F238E27FC236}">
                <a16:creationId xmlns:a16="http://schemas.microsoft.com/office/drawing/2014/main" id="{E17F97E4-3F5B-32C3-C993-CFA1488A96F8}"/>
              </a:ext>
            </a:extLst>
          </p:cNvPr>
          <p:cNvPicPr>
            <a:picLocks noChangeAspect="1"/>
          </p:cNvPicPr>
          <p:nvPr/>
        </p:nvPicPr>
        <p:blipFill>
          <a:blip r:embed="rId2"/>
          <a:stretch>
            <a:fillRect/>
          </a:stretch>
        </p:blipFill>
        <p:spPr>
          <a:xfrm>
            <a:off x="1898158" y="1177821"/>
            <a:ext cx="8664529" cy="4392555"/>
          </a:xfrm>
          <a:prstGeom prst="rect">
            <a:avLst/>
          </a:prstGeom>
        </p:spPr>
      </p:pic>
    </p:spTree>
    <p:extLst>
      <p:ext uri="{BB962C8B-B14F-4D97-AF65-F5344CB8AC3E}">
        <p14:creationId xmlns:p14="http://schemas.microsoft.com/office/powerpoint/2010/main" val="268829267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0BD6F6-AFE6-8761-5517-3939BC2CFD8C}"/>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Removing  the Negative Values</a:t>
            </a:r>
          </a:p>
        </p:txBody>
      </p:sp>
      <p:pic>
        <p:nvPicPr>
          <p:cNvPr id="5" name="Picture 4">
            <a:extLst>
              <a:ext uri="{FF2B5EF4-FFF2-40B4-BE49-F238E27FC236}">
                <a16:creationId xmlns:a16="http://schemas.microsoft.com/office/drawing/2014/main" id="{9B3906A1-311F-8245-CA4A-36F97B89608C}"/>
              </a:ext>
            </a:extLst>
          </p:cNvPr>
          <p:cNvPicPr>
            <a:picLocks noChangeAspect="1"/>
          </p:cNvPicPr>
          <p:nvPr/>
        </p:nvPicPr>
        <p:blipFill>
          <a:blip r:embed="rId2"/>
          <a:stretch>
            <a:fillRect/>
          </a:stretch>
        </p:blipFill>
        <p:spPr>
          <a:xfrm>
            <a:off x="1747187" y="1374545"/>
            <a:ext cx="8902478" cy="4102524"/>
          </a:xfrm>
          <a:prstGeom prst="rect">
            <a:avLst/>
          </a:prstGeom>
        </p:spPr>
      </p:pic>
    </p:spTree>
    <p:extLst>
      <p:ext uri="{BB962C8B-B14F-4D97-AF65-F5344CB8AC3E}">
        <p14:creationId xmlns:p14="http://schemas.microsoft.com/office/powerpoint/2010/main" val="278242795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01ABB7-6D2B-A636-AED7-BD7386D4DB7E}"/>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Removing  the Negative Values</a:t>
            </a:r>
          </a:p>
        </p:txBody>
      </p:sp>
      <p:pic>
        <p:nvPicPr>
          <p:cNvPr id="5" name="Picture 4">
            <a:extLst>
              <a:ext uri="{FF2B5EF4-FFF2-40B4-BE49-F238E27FC236}">
                <a16:creationId xmlns:a16="http://schemas.microsoft.com/office/drawing/2014/main" id="{6CB0FDE6-E2E3-DB4E-3F65-13D7740B65CC}"/>
              </a:ext>
            </a:extLst>
          </p:cNvPr>
          <p:cNvPicPr>
            <a:picLocks noChangeAspect="1"/>
          </p:cNvPicPr>
          <p:nvPr/>
        </p:nvPicPr>
        <p:blipFill>
          <a:blip r:embed="rId2"/>
          <a:stretch>
            <a:fillRect/>
          </a:stretch>
        </p:blipFill>
        <p:spPr>
          <a:xfrm>
            <a:off x="1773926" y="1360421"/>
            <a:ext cx="8913096" cy="3930036"/>
          </a:xfrm>
          <a:prstGeom prst="rect">
            <a:avLst/>
          </a:prstGeom>
        </p:spPr>
      </p:pic>
    </p:spTree>
    <p:extLst>
      <p:ext uri="{BB962C8B-B14F-4D97-AF65-F5344CB8AC3E}">
        <p14:creationId xmlns:p14="http://schemas.microsoft.com/office/powerpoint/2010/main" val="366872752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5BCB25D-390F-5F33-3F33-FB332449CED9}"/>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Output for One Feature</a:t>
            </a:r>
          </a:p>
        </p:txBody>
      </p:sp>
      <p:pic>
        <p:nvPicPr>
          <p:cNvPr id="5" name="Picture 4">
            <a:extLst>
              <a:ext uri="{FF2B5EF4-FFF2-40B4-BE49-F238E27FC236}">
                <a16:creationId xmlns:a16="http://schemas.microsoft.com/office/drawing/2014/main" id="{6732C803-D1CA-0BE3-EF4F-B12B35FA095E}"/>
              </a:ext>
            </a:extLst>
          </p:cNvPr>
          <p:cNvPicPr>
            <a:picLocks noChangeAspect="1"/>
          </p:cNvPicPr>
          <p:nvPr/>
        </p:nvPicPr>
        <p:blipFill>
          <a:blip r:embed="rId2"/>
          <a:stretch>
            <a:fillRect/>
          </a:stretch>
        </p:blipFill>
        <p:spPr>
          <a:xfrm>
            <a:off x="2407600" y="1683869"/>
            <a:ext cx="7376799" cy="3490262"/>
          </a:xfrm>
          <a:prstGeom prst="rect">
            <a:avLst/>
          </a:prstGeom>
        </p:spPr>
      </p:pic>
    </p:spTree>
    <p:extLst>
      <p:ext uri="{BB962C8B-B14F-4D97-AF65-F5344CB8AC3E}">
        <p14:creationId xmlns:p14="http://schemas.microsoft.com/office/powerpoint/2010/main" val="370776162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54E23-3EF4-35EA-0BCD-7B6A3D7F8654}"/>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Output for All Features</a:t>
            </a:r>
          </a:p>
        </p:txBody>
      </p:sp>
      <p:pic>
        <p:nvPicPr>
          <p:cNvPr id="5" name="Picture 4">
            <a:extLst>
              <a:ext uri="{FF2B5EF4-FFF2-40B4-BE49-F238E27FC236}">
                <a16:creationId xmlns:a16="http://schemas.microsoft.com/office/drawing/2014/main" id="{451DFE5C-6465-2447-7497-C7E50C9C1418}"/>
              </a:ext>
            </a:extLst>
          </p:cNvPr>
          <p:cNvPicPr>
            <a:picLocks noChangeAspect="1"/>
          </p:cNvPicPr>
          <p:nvPr/>
        </p:nvPicPr>
        <p:blipFill>
          <a:blip r:embed="rId2"/>
          <a:stretch>
            <a:fillRect/>
          </a:stretch>
        </p:blipFill>
        <p:spPr>
          <a:xfrm>
            <a:off x="1538478" y="1153788"/>
            <a:ext cx="7605521" cy="4537676"/>
          </a:xfrm>
          <a:prstGeom prst="rect">
            <a:avLst/>
          </a:prstGeom>
        </p:spPr>
      </p:pic>
    </p:spTree>
    <p:extLst>
      <p:ext uri="{BB962C8B-B14F-4D97-AF65-F5344CB8AC3E}">
        <p14:creationId xmlns:p14="http://schemas.microsoft.com/office/powerpoint/2010/main" val="39918443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02D5D59-9B7B-9001-6E43-E81F308A50F1}"/>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Pooling Layer</a:t>
            </a:r>
          </a:p>
        </p:txBody>
      </p:sp>
      <p:pic>
        <p:nvPicPr>
          <p:cNvPr id="5" name="Picture 4">
            <a:extLst>
              <a:ext uri="{FF2B5EF4-FFF2-40B4-BE49-F238E27FC236}">
                <a16:creationId xmlns:a16="http://schemas.microsoft.com/office/drawing/2014/main" id="{E5E47397-BAA9-DF05-EBFA-B959217B59A8}"/>
              </a:ext>
            </a:extLst>
          </p:cNvPr>
          <p:cNvPicPr>
            <a:picLocks noChangeAspect="1"/>
          </p:cNvPicPr>
          <p:nvPr/>
        </p:nvPicPr>
        <p:blipFill>
          <a:blip r:embed="rId2"/>
          <a:stretch>
            <a:fillRect/>
          </a:stretch>
        </p:blipFill>
        <p:spPr>
          <a:xfrm>
            <a:off x="2434272" y="1691489"/>
            <a:ext cx="7323455" cy="3475021"/>
          </a:xfrm>
          <a:prstGeom prst="rect">
            <a:avLst/>
          </a:prstGeom>
        </p:spPr>
      </p:pic>
    </p:spTree>
    <p:extLst>
      <p:ext uri="{BB962C8B-B14F-4D97-AF65-F5344CB8AC3E}">
        <p14:creationId xmlns:p14="http://schemas.microsoft.com/office/powerpoint/2010/main" val="3058224657"/>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A4DDA45-B981-F92F-9EAB-94F602CE7684}"/>
              </a:ext>
            </a:extLst>
          </p:cNvPr>
          <p:cNvSpPr txBox="1"/>
          <p:nvPr/>
        </p:nvSpPr>
        <p:spPr>
          <a:xfrm>
            <a:off x="1688841" y="305827"/>
            <a:ext cx="8845420"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Calculating the Maximum Value in each Window</a:t>
            </a:r>
          </a:p>
        </p:txBody>
      </p:sp>
      <p:pic>
        <p:nvPicPr>
          <p:cNvPr id="5" name="Picture 4">
            <a:extLst>
              <a:ext uri="{FF2B5EF4-FFF2-40B4-BE49-F238E27FC236}">
                <a16:creationId xmlns:a16="http://schemas.microsoft.com/office/drawing/2014/main" id="{8F45A15E-815C-21E0-8CB1-7888EF100C18}"/>
              </a:ext>
            </a:extLst>
          </p:cNvPr>
          <p:cNvPicPr>
            <a:picLocks noChangeAspect="1"/>
          </p:cNvPicPr>
          <p:nvPr/>
        </p:nvPicPr>
        <p:blipFill>
          <a:blip r:embed="rId2"/>
          <a:stretch>
            <a:fillRect/>
          </a:stretch>
        </p:blipFill>
        <p:spPr>
          <a:xfrm>
            <a:off x="2033352" y="1490564"/>
            <a:ext cx="8309410" cy="3902529"/>
          </a:xfrm>
          <a:prstGeom prst="rect">
            <a:avLst/>
          </a:prstGeom>
        </p:spPr>
      </p:pic>
    </p:spTree>
    <p:extLst>
      <p:ext uri="{BB962C8B-B14F-4D97-AF65-F5344CB8AC3E}">
        <p14:creationId xmlns:p14="http://schemas.microsoft.com/office/powerpoint/2010/main" val="275932475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7C74443-5D00-FC7B-9F23-0180EE57F0F2}"/>
              </a:ext>
            </a:extLst>
          </p:cNvPr>
          <p:cNvSpPr txBox="1"/>
          <p:nvPr/>
        </p:nvSpPr>
        <p:spPr>
          <a:xfrm>
            <a:off x="2422093" y="305827"/>
            <a:ext cx="7347812"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Moving the Window Across the Entire Image</a:t>
            </a:r>
          </a:p>
        </p:txBody>
      </p:sp>
      <p:pic>
        <p:nvPicPr>
          <p:cNvPr id="5" name="Picture 4">
            <a:extLst>
              <a:ext uri="{FF2B5EF4-FFF2-40B4-BE49-F238E27FC236}">
                <a16:creationId xmlns:a16="http://schemas.microsoft.com/office/drawing/2014/main" id="{68C22923-DF52-F727-3207-95A0B7997E06}"/>
              </a:ext>
            </a:extLst>
          </p:cNvPr>
          <p:cNvPicPr>
            <a:picLocks noChangeAspect="1"/>
          </p:cNvPicPr>
          <p:nvPr/>
        </p:nvPicPr>
        <p:blipFill>
          <a:blip r:embed="rId2"/>
          <a:stretch>
            <a:fillRect/>
          </a:stretch>
        </p:blipFill>
        <p:spPr>
          <a:xfrm>
            <a:off x="2104969" y="1830613"/>
            <a:ext cx="7590178" cy="3010161"/>
          </a:xfrm>
          <a:prstGeom prst="rect">
            <a:avLst/>
          </a:prstGeom>
        </p:spPr>
      </p:pic>
    </p:spTree>
    <p:extLst>
      <p:ext uri="{BB962C8B-B14F-4D97-AF65-F5344CB8AC3E}">
        <p14:creationId xmlns:p14="http://schemas.microsoft.com/office/powerpoint/2010/main" val="28663015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D6C531-0759-2DCE-98B4-F5008AFC66E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2B64B-7FF6-CC92-59E6-F1970FC042A7}"/>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1 – INPUT LAYER</a:t>
            </a:r>
          </a:p>
        </p:txBody>
      </p:sp>
      <p:sp>
        <p:nvSpPr>
          <p:cNvPr id="5" name="Text Placeholder 4">
            <a:extLst>
              <a:ext uri="{FF2B5EF4-FFF2-40B4-BE49-F238E27FC236}">
                <a16:creationId xmlns:a16="http://schemas.microsoft.com/office/drawing/2014/main" id="{59AA3C5B-5D59-E4BE-89B0-337BCF2571D7}"/>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B3F4FDF3-7EE9-2062-AFC3-4B9BB985CF69}"/>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60610121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B3DD47A6-9126-5624-C723-08DFCFBA67B7}"/>
              </a:ext>
            </a:extLst>
          </p:cNvPr>
          <p:cNvSpPr txBox="1"/>
          <p:nvPr/>
        </p:nvSpPr>
        <p:spPr>
          <a:xfrm>
            <a:off x="2663935" y="305827"/>
            <a:ext cx="7030571"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Output After Passing Through Pooling Layer</a:t>
            </a:r>
          </a:p>
        </p:txBody>
      </p:sp>
      <p:pic>
        <p:nvPicPr>
          <p:cNvPr id="5" name="Picture 4">
            <a:extLst>
              <a:ext uri="{FF2B5EF4-FFF2-40B4-BE49-F238E27FC236}">
                <a16:creationId xmlns:a16="http://schemas.microsoft.com/office/drawing/2014/main" id="{7F70E6C6-9256-CCF7-FAAB-1405205DCBCD}"/>
              </a:ext>
            </a:extLst>
          </p:cNvPr>
          <p:cNvPicPr>
            <a:picLocks noChangeAspect="1"/>
          </p:cNvPicPr>
          <p:nvPr/>
        </p:nvPicPr>
        <p:blipFill>
          <a:blip r:embed="rId2"/>
          <a:stretch>
            <a:fillRect/>
          </a:stretch>
        </p:blipFill>
        <p:spPr>
          <a:xfrm>
            <a:off x="2663935" y="1314899"/>
            <a:ext cx="6530906" cy="3985605"/>
          </a:xfrm>
          <a:prstGeom prst="rect">
            <a:avLst/>
          </a:prstGeom>
        </p:spPr>
      </p:pic>
    </p:spTree>
    <p:extLst>
      <p:ext uri="{BB962C8B-B14F-4D97-AF65-F5344CB8AC3E}">
        <p14:creationId xmlns:p14="http://schemas.microsoft.com/office/powerpoint/2010/main" val="1004751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B9E6D66-A0F3-4E17-016C-08E9896CC69A}"/>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Staking up with Layers</a:t>
            </a:r>
          </a:p>
        </p:txBody>
      </p:sp>
      <p:pic>
        <p:nvPicPr>
          <p:cNvPr id="5" name="Picture 4">
            <a:extLst>
              <a:ext uri="{FF2B5EF4-FFF2-40B4-BE49-F238E27FC236}">
                <a16:creationId xmlns:a16="http://schemas.microsoft.com/office/drawing/2014/main" id="{C8675B31-23D0-73BF-5679-88F28EBB93D7}"/>
              </a:ext>
            </a:extLst>
          </p:cNvPr>
          <p:cNvPicPr>
            <a:picLocks noChangeAspect="1"/>
          </p:cNvPicPr>
          <p:nvPr/>
        </p:nvPicPr>
        <p:blipFill>
          <a:blip r:embed="rId2"/>
          <a:stretch>
            <a:fillRect/>
          </a:stretch>
        </p:blipFill>
        <p:spPr>
          <a:xfrm>
            <a:off x="2140042" y="1420659"/>
            <a:ext cx="7922096" cy="3916451"/>
          </a:xfrm>
          <a:prstGeom prst="rect">
            <a:avLst/>
          </a:prstGeom>
        </p:spPr>
      </p:pic>
    </p:spTree>
    <p:extLst>
      <p:ext uri="{BB962C8B-B14F-4D97-AF65-F5344CB8AC3E}">
        <p14:creationId xmlns:p14="http://schemas.microsoft.com/office/powerpoint/2010/main" val="72173959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79C26A-25EF-3165-3CF2-587F671A82D1}"/>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Staking up with Layers</a:t>
            </a:r>
          </a:p>
        </p:txBody>
      </p:sp>
      <p:pic>
        <p:nvPicPr>
          <p:cNvPr id="5" name="Picture 4">
            <a:extLst>
              <a:ext uri="{FF2B5EF4-FFF2-40B4-BE49-F238E27FC236}">
                <a16:creationId xmlns:a16="http://schemas.microsoft.com/office/drawing/2014/main" id="{51C4CD62-6E28-00ED-D8F5-D67C18DDCD31}"/>
              </a:ext>
            </a:extLst>
          </p:cNvPr>
          <p:cNvPicPr>
            <a:picLocks noChangeAspect="1"/>
          </p:cNvPicPr>
          <p:nvPr/>
        </p:nvPicPr>
        <p:blipFill>
          <a:blip r:embed="rId2"/>
          <a:stretch>
            <a:fillRect/>
          </a:stretch>
        </p:blipFill>
        <p:spPr>
          <a:xfrm>
            <a:off x="2102774" y="1504783"/>
            <a:ext cx="7986452" cy="3848433"/>
          </a:xfrm>
          <a:prstGeom prst="rect">
            <a:avLst/>
          </a:prstGeom>
        </p:spPr>
      </p:pic>
    </p:spTree>
    <p:extLst>
      <p:ext uri="{BB962C8B-B14F-4D97-AF65-F5344CB8AC3E}">
        <p14:creationId xmlns:p14="http://schemas.microsoft.com/office/powerpoint/2010/main" val="2379319947"/>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06D3EC9-2761-8217-DA22-18B7A3F75D35}"/>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Fully Connected Layer</a:t>
            </a:r>
          </a:p>
        </p:txBody>
      </p:sp>
      <p:pic>
        <p:nvPicPr>
          <p:cNvPr id="5" name="Picture 4">
            <a:extLst>
              <a:ext uri="{FF2B5EF4-FFF2-40B4-BE49-F238E27FC236}">
                <a16:creationId xmlns:a16="http://schemas.microsoft.com/office/drawing/2014/main" id="{71A33550-0F32-3A5F-1B4E-8641AD540FF9}"/>
              </a:ext>
            </a:extLst>
          </p:cNvPr>
          <p:cNvPicPr>
            <a:picLocks noChangeAspect="1"/>
          </p:cNvPicPr>
          <p:nvPr/>
        </p:nvPicPr>
        <p:blipFill>
          <a:blip r:embed="rId2"/>
          <a:stretch>
            <a:fillRect/>
          </a:stretch>
        </p:blipFill>
        <p:spPr>
          <a:xfrm>
            <a:off x="1544390" y="1345624"/>
            <a:ext cx="8415724" cy="4635297"/>
          </a:xfrm>
          <a:prstGeom prst="rect">
            <a:avLst/>
          </a:prstGeom>
        </p:spPr>
      </p:pic>
    </p:spTree>
    <p:extLst>
      <p:ext uri="{BB962C8B-B14F-4D97-AF65-F5344CB8AC3E}">
        <p14:creationId xmlns:p14="http://schemas.microsoft.com/office/powerpoint/2010/main" val="281466133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63AD725-811A-55BC-64B9-E4FD482E67B7}"/>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Output</a:t>
            </a:r>
          </a:p>
        </p:txBody>
      </p:sp>
      <p:pic>
        <p:nvPicPr>
          <p:cNvPr id="5" name="Picture 4">
            <a:extLst>
              <a:ext uri="{FF2B5EF4-FFF2-40B4-BE49-F238E27FC236}">
                <a16:creationId xmlns:a16="http://schemas.microsoft.com/office/drawing/2014/main" id="{40D71764-1DFA-2F43-4525-5811F4B033CB}"/>
              </a:ext>
            </a:extLst>
          </p:cNvPr>
          <p:cNvPicPr>
            <a:picLocks noChangeAspect="1"/>
          </p:cNvPicPr>
          <p:nvPr/>
        </p:nvPicPr>
        <p:blipFill>
          <a:blip r:embed="rId2"/>
          <a:stretch>
            <a:fillRect/>
          </a:stretch>
        </p:blipFill>
        <p:spPr>
          <a:xfrm>
            <a:off x="1629106" y="1187784"/>
            <a:ext cx="8820853" cy="4233301"/>
          </a:xfrm>
          <a:prstGeom prst="rect">
            <a:avLst/>
          </a:prstGeom>
        </p:spPr>
      </p:pic>
    </p:spTree>
    <p:extLst>
      <p:ext uri="{BB962C8B-B14F-4D97-AF65-F5344CB8AC3E}">
        <p14:creationId xmlns:p14="http://schemas.microsoft.com/office/powerpoint/2010/main" val="3171923958"/>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1C98EB1-C3CD-557B-504C-E4732A7D993C}"/>
              </a:ext>
            </a:extLst>
          </p:cNvPr>
          <p:cNvSpPr txBox="1"/>
          <p:nvPr/>
        </p:nvSpPr>
        <p:spPr>
          <a:xfrm>
            <a:off x="2816335" y="4582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Prediction</a:t>
            </a:r>
          </a:p>
        </p:txBody>
      </p:sp>
      <p:pic>
        <p:nvPicPr>
          <p:cNvPr id="5" name="Picture 4">
            <a:extLst>
              <a:ext uri="{FF2B5EF4-FFF2-40B4-BE49-F238E27FC236}">
                <a16:creationId xmlns:a16="http://schemas.microsoft.com/office/drawing/2014/main" id="{B4A2F7ED-D328-758D-F9FD-975889913BBF}"/>
              </a:ext>
            </a:extLst>
          </p:cNvPr>
          <p:cNvPicPr>
            <a:picLocks noChangeAspect="1"/>
          </p:cNvPicPr>
          <p:nvPr/>
        </p:nvPicPr>
        <p:blipFill>
          <a:blip r:embed="rId2"/>
          <a:stretch>
            <a:fillRect/>
          </a:stretch>
        </p:blipFill>
        <p:spPr>
          <a:xfrm>
            <a:off x="1999731" y="1371609"/>
            <a:ext cx="7533456" cy="3862863"/>
          </a:xfrm>
          <a:prstGeom prst="rect">
            <a:avLst/>
          </a:prstGeom>
        </p:spPr>
      </p:pic>
    </p:spTree>
    <p:extLst>
      <p:ext uri="{BB962C8B-B14F-4D97-AF65-F5344CB8AC3E}">
        <p14:creationId xmlns:p14="http://schemas.microsoft.com/office/powerpoint/2010/main" val="422761540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E9DA3B-1C2F-EC4B-D29A-3DAD49EF24B7}"/>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Prediction</a:t>
            </a:r>
          </a:p>
        </p:txBody>
      </p:sp>
      <p:pic>
        <p:nvPicPr>
          <p:cNvPr id="5" name="Picture 4">
            <a:extLst>
              <a:ext uri="{FF2B5EF4-FFF2-40B4-BE49-F238E27FC236}">
                <a16:creationId xmlns:a16="http://schemas.microsoft.com/office/drawing/2014/main" id="{8BD60C7A-845B-8867-55EE-91CC3156C974}"/>
              </a:ext>
            </a:extLst>
          </p:cNvPr>
          <p:cNvPicPr>
            <a:picLocks noChangeAspect="1"/>
          </p:cNvPicPr>
          <p:nvPr/>
        </p:nvPicPr>
        <p:blipFill>
          <a:blip r:embed="rId2"/>
          <a:stretch>
            <a:fillRect/>
          </a:stretch>
        </p:blipFill>
        <p:spPr>
          <a:xfrm>
            <a:off x="1878784" y="1109961"/>
            <a:ext cx="8647786" cy="3956561"/>
          </a:xfrm>
          <a:prstGeom prst="rect">
            <a:avLst/>
          </a:prstGeom>
        </p:spPr>
      </p:pic>
    </p:spTree>
    <p:extLst>
      <p:ext uri="{BB962C8B-B14F-4D97-AF65-F5344CB8AC3E}">
        <p14:creationId xmlns:p14="http://schemas.microsoft.com/office/powerpoint/2010/main" val="28047416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E3C72A-19AC-DE22-CDAC-471184042A3D}"/>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Comparing the input Vector with X</a:t>
            </a:r>
          </a:p>
        </p:txBody>
      </p:sp>
      <p:pic>
        <p:nvPicPr>
          <p:cNvPr id="5" name="Picture 4">
            <a:extLst>
              <a:ext uri="{FF2B5EF4-FFF2-40B4-BE49-F238E27FC236}">
                <a16:creationId xmlns:a16="http://schemas.microsoft.com/office/drawing/2014/main" id="{80E581A8-F050-396E-7067-926E84F3CE22}"/>
              </a:ext>
            </a:extLst>
          </p:cNvPr>
          <p:cNvPicPr>
            <a:picLocks noChangeAspect="1"/>
          </p:cNvPicPr>
          <p:nvPr/>
        </p:nvPicPr>
        <p:blipFill>
          <a:blip r:embed="rId2"/>
          <a:stretch>
            <a:fillRect/>
          </a:stretch>
        </p:blipFill>
        <p:spPr>
          <a:xfrm>
            <a:off x="2121865" y="1363504"/>
            <a:ext cx="8177530" cy="4412145"/>
          </a:xfrm>
          <a:prstGeom prst="rect">
            <a:avLst/>
          </a:prstGeom>
        </p:spPr>
      </p:pic>
    </p:spTree>
    <p:extLst>
      <p:ext uri="{BB962C8B-B14F-4D97-AF65-F5344CB8AC3E}">
        <p14:creationId xmlns:p14="http://schemas.microsoft.com/office/powerpoint/2010/main" val="104838188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4B1C25-B8B6-987F-A2D6-51FE9ED9AFEF}"/>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Comparing the input Vector with ‘O’</a:t>
            </a:r>
          </a:p>
        </p:txBody>
      </p:sp>
      <p:pic>
        <p:nvPicPr>
          <p:cNvPr id="5" name="Picture 4">
            <a:extLst>
              <a:ext uri="{FF2B5EF4-FFF2-40B4-BE49-F238E27FC236}">
                <a16:creationId xmlns:a16="http://schemas.microsoft.com/office/drawing/2014/main" id="{4004CF36-F80B-0FA4-E456-6227EC94D4A1}"/>
              </a:ext>
            </a:extLst>
          </p:cNvPr>
          <p:cNvPicPr>
            <a:picLocks noChangeAspect="1"/>
          </p:cNvPicPr>
          <p:nvPr/>
        </p:nvPicPr>
        <p:blipFill>
          <a:blip r:embed="rId2"/>
          <a:stretch>
            <a:fillRect/>
          </a:stretch>
        </p:blipFill>
        <p:spPr>
          <a:xfrm>
            <a:off x="1623681" y="1327664"/>
            <a:ext cx="8080746" cy="4202671"/>
          </a:xfrm>
          <a:prstGeom prst="rect">
            <a:avLst/>
          </a:prstGeom>
        </p:spPr>
      </p:pic>
    </p:spTree>
    <p:extLst>
      <p:ext uri="{BB962C8B-B14F-4D97-AF65-F5344CB8AC3E}">
        <p14:creationId xmlns:p14="http://schemas.microsoft.com/office/powerpoint/2010/main" val="98275656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66ADA3-16B9-AE07-25BA-B123E7A130BF}"/>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Result</a:t>
            </a:r>
          </a:p>
        </p:txBody>
      </p:sp>
      <p:pic>
        <p:nvPicPr>
          <p:cNvPr id="5" name="Picture 4">
            <a:extLst>
              <a:ext uri="{FF2B5EF4-FFF2-40B4-BE49-F238E27FC236}">
                <a16:creationId xmlns:a16="http://schemas.microsoft.com/office/drawing/2014/main" id="{C237695D-0958-AAF2-2BED-7928AC356736}"/>
              </a:ext>
            </a:extLst>
          </p:cNvPr>
          <p:cNvPicPr>
            <a:picLocks noChangeAspect="1"/>
          </p:cNvPicPr>
          <p:nvPr/>
        </p:nvPicPr>
        <p:blipFill>
          <a:blip r:embed="rId2"/>
          <a:stretch>
            <a:fillRect/>
          </a:stretch>
        </p:blipFill>
        <p:spPr>
          <a:xfrm>
            <a:off x="1830125" y="1232484"/>
            <a:ext cx="8201679" cy="4431197"/>
          </a:xfrm>
          <a:prstGeom prst="rect">
            <a:avLst/>
          </a:prstGeom>
        </p:spPr>
      </p:pic>
    </p:spTree>
    <p:extLst>
      <p:ext uri="{BB962C8B-B14F-4D97-AF65-F5344CB8AC3E}">
        <p14:creationId xmlns:p14="http://schemas.microsoft.com/office/powerpoint/2010/main" val="41294439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59544E-052C-9C66-64B6-09218DFB850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77B9A0C-422D-4EDF-55E1-70CE4DD33EF3}"/>
              </a:ext>
            </a:extLst>
          </p:cNvPr>
          <p:cNvSpPr txBox="1"/>
          <p:nvPr/>
        </p:nvSpPr>
        <p:spPr>
          <a:xfrm>
            <a:off x="2783632" y="494626"/>
            <a:ext cx="7675984"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1- Input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157AC902-3800-B464-BB4C-DE22C9A1D0B5}"/>
              </a:ext>
            </a:extLst>
          </p:cNvPr>
          <p:cNvSpPr txBox="1"/>
          <p:nvPr/>
        </p:nvSpPr>
        <p:spPr>
          <a:xfrm>
            <a:off x="1352939" y="1390462"/>
            <a:ext cx="9694505" cy="4529445"/>
          </a:xfrm>
          <a:prstGeom prst="rect">
            <a:avLst/>
          </a:prstGeom>
          <a:noFill/>
        </p:spPr>
        <p:txBody>
          <a:bodyPr wrap="square">
            <a:spAutoFit/>
          </a:bodyPr>
          <a:lstStyle/>
          <a:p>
            <a:r>
              <a:rPr lang="en-US" sz="2000" b="0" i="0" dirty="0">
                <a:effectLst/>
                <a:latin typeface="Calibri" panose="020F0502020204030204" pitchFamily="34" charset="0"/>
                <a:ea typeface="Calibri" panose="020F0502020204030204" pitchFamily="34" charset="0"/>
                <a:cs typeface="Calibri" panose="020F0502020204030204" pitchFamily="34" charset="0"/>
              </a:rPr>
              <a:t>This layer receives the raw input data, such as an image.</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l" fontAlgn="ctr">
              <a:lnSpc>
                <a:spcPts val="1650"/>
              </a:lnSpc>
              <a:spcBef>
                <a:spcPts val="750"/>
              </a:spcBef>
              <a:spcAft>
                <a:spcPts val="600"/>
              </a:spcAft>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input layer is the first layer in the CNN and receives the raw data. </a:t>
            </a:r>
            <a:endParaRPr lang="en-US" sz="2000" b="0" i="0" dirty="0">
              <a:solidFill>
                <a:srgbClr val="0B57D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ctr">
              <a:lnSpc>
                <a:spcPts val="1650"/>
              </a:lnSpc>
              <a:spcBef>
                <a:spcPts val="750"/>
              </a:spcBef>
              <a:spcAft>
                <a:spcPts val="600"/>
              </a:spcAft>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 doesn't perform any calculations on its own. </a:t>
            </a:r>
            <a:endParaRPr lang="en-US" sz="2000" b="0" i="0" dirty="0">
              <a:solidFill>
                <a:srgbClr val="0B57D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750"/>
              </a:spcBef>
              <a:spcAft>
                <a:spcPts val="1500"/>
              </a:spcAft>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Its primary function is to hold the input data and pass it to the subsequent convolutional layers. </a:t>
            </a:r>
          </a:p>
          <a:p>
            <a:pPr algn="l">
              <a:lnSpc>
                <a:spcPts val="1950"/>
              </a:lnSpc>
              <a:spcBef>
                <a:spcPts val="1500"/>
              </a:spcBef>
              <a:spcAft>
                <a:spcPts val="750"/>
              </a:spcAft>
              <a:buNone/>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Input Image Representation:</a:t>
            </a:r>
          </a:p>
          <a:p>
            <a:pPr algn="l" fontAlgn="ctr">
              <a:lnSpc>
                <a:spcPts val="1650"/>
              </a:lnSpc>
              <a:spcBef>
                <a:spcPts val="750"/>
              </a:spcBef>
              <a:spcAft>
                <a:spcPts val="600"/>
              </a:spcAft>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Height and Width:</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These dimensions define the spatial resolution of the input image. </a:t>
            </a:r>
            <a:endParaRPr lang="en-US" sz="2000" b="0" i="0" dirty="0">
              <a:solidFill>
                <a:srgbClr val="0B57D0"/>
              </a:solidFill>
              <a:effectLst/>
              <a:latin typeface="Calibri" panose="020F0502020204030204" pitchFamily="34" charset="0"/>
              <a:ea typeface="Calibri" panose="020F0502020204030204" pitchFamily="34" charset="0"/>
              <a:cs typeface="Calibri" panose="020F0502020204030204" pitchFamily="34" charset="0"/>
            </a:endParaRPr>
          </a:p>
          <a:p>
            <a:pPr algn="l">
              <a:lnSpc>
                <a:spcPts val="1650"/>
              </a:lnSpc>
              <a:spcBef>
                <a:spcPts val="750"/>
              </a:spcBef>
              <a:spcAft>
                <a:spcPts val="1500"/>
              </a:spcAft>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Number of Channels:</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This indicates the depth of the input, representing different </a:t>
            </a:r>
            <a:r>
              <a:rPr lang="en-US" sz="2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colour</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channels (e.g., 3 for RGB, 1 for grayscale) or other features. </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9665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2693AB-2285-B971-8772-ACFC76BCF24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5571BA-F90B-34D3-D4A4-B5CBD3DF0E8B}"/>
              </a:ext>
            </a:extLst>
          </p:cNvPr>
          <p:cNvSpPr txBox="1"/>
          <p:nvPr/>
        </p:nvSpPr>
        <p:spPr>
          <a:xfrm>
            <a:off x="2783632" y="494626"/>
            <a:ext cx="7675984"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1- Input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1389CFE-295B-8D55-62A5-12FA40053302}"/>
              </a:ext>
            </a:extLst>
          </p:cNvPr>
          <p:cNvSpPr txBox="1"/>
          <p:nvPr/>
        </p:nvSpPr>
        <p:spPr>
          <a:xfrm>
            <a:off x="1352939" y="1390462"/>
            <a:ext cx="9694505" cy="2554545"/>
          </a:xfrm>
          <a:prstGeom prst="rect">
            <a:avLst/>
          </a:prstGeom>
          <a:noFill/>
        </p:spPr>
        <p:txBody>
          <a:bodyPr wrap="square">
            <a:spAutoFit/>
          </a:bodyPr>
          <a:lstStyle/>
          <a:p>
            <a:r>
              <a:rPr lang="en-US" sz="2000" b="1" i="0" dirty="0">
                <a:effectLst/>
                <a:latin typeface="Calibri" panose="020F0502020204030204" pitchFamily="34" charset="0"/>
                <a:ea typeface="Calibri" panose="020F0502020204030204" pitchFamily="34" charset="0"/>
                <a:cs typeface="Calibri" panose="020F0502020204030204" pitchFamily="34" charset="0"/>
              </a:rPr>
              <a:t>Input Shape and </a:t>
            </a:r>
            <a:r>
              <a:rPr lang="en-US" sz="2000" b="1" i="0" dirty="0" err="1">
                <a:effectLst/>
                <a:latin typeface="Calibri" panose="020F0502020204030204" pitchFamily="34" charset="0"/>
                <a:ea typeface="Calibri" panose="020F0502020204030204" pitchFamily="34" charset="0"/>
                <a:cs typeface="Calibri" panose="020F0502020204030204" pitchFamily="34" charset="0"/>
              </a:rPr>
              <a:t>Keras</a:t>
            </a:r>
            <a:r>
              <a:rPr lang="en-US" sz="2000" b="1" i="0" dirty="0">
                <a:effectLst/>
                <a:latin typeface="Calibri" panose="020F0502020204030204" pitchFamily="34" charset="0"/>
                <a:ea typeface="Calibri" panose="020F0502020204030204" pitchFamily="34" charset="0"/>
                <a:cs typeface="Calibri" panose="020F0502020204030204" pitchFamily="34" charset="0"/>
              </a:rPr>
              <a:t>:</a:t>
            </a:r>
          </a:p>
          <a:p>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When building a CNN using libraries like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Keras</a:t>
            </a:r>
            <a:r>
              <a:rPr lang="en-US" sz="2000" b="0" i="0" dirty="0">
                <a:effectLst/>
                <a:latin typeface="Calibri" panose="020F0502020204030204" pitchFamily="34" charset="0"/>
                <a:ea typeface="Calibri" panose="020F0502020204030204" pitchFamily="34" charset="0"/>
                <a:cs typeface="Calibri" panose="020F0502020204030204" pitchFamily="34" charset="0"/>
              </a:rPr>
              <a:t>, you need to define the input shape.</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This shape is usually passed to the first convolutional layer using the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input_shape</a:t>
            </a:r>
            <a:r>
              <a:rPr lang="en-US" sz="2000" b="0" i="0" dirty="0">
                <a:effectLst/>
                <a:latin typeface="Calibri" panose="020F0502020204030204" pitchFamily="34" charset="0"/>
                <a:ea typeface="Calibri" panose="020F0502020204030204" pitchFamily="34" charset="0"/>
                <a:cs typeface="Calibri" panose="020F0502020204030204" pitchFamily="34" charset="0"/>
              </a:rPr>
              <a:t> argument.</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For example, Conv2D(filters=32,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kernel_size</a:t>
            </a:r>
            <a:r>
              <a:rPr lang="en-US" sz="2000" b="0" i="0" dirty="0">
                <a:effectLst/>
                <a:latin typeface="Calibri" panose="020F0502020204030204" pitchFamily="34" charset="0"/>
                <a:ea typeface="Calibri" panose="020F0502020204030204" pitchFamily="34" charset="0"/>
                <a:cs typeface="Calibri" panose="020F0502020204030204" pitchFamily="34" charset="0"/>
              </a:rPr>
              <a:t>=(3, 3),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input_shape</a:t>
            </a:r>
            <a:r>
              <a:rPr lang="en-US" sz="2000" b="0" i="0" dirty="0">
                <a:effectLst/>
                <a:latin typeface="Calibri" panose="020F0502020204030204" pitchFamily="34" charset="0"/>
                <a:ea typeface="Calibri" panose="020F0502020204030204" pitchFamily="34" charset="0"/>
                <a:cs typeface="Calibri" panose="020F0502020204030204" pitchFamily="34" charset="0"/>
              </a:rPr>
              <a:t>=(32, 32, 3)) would define a convolutional layer that expects inputs of shape (32, 32, 3). </a:t>
            </a:r>
          </a:p>
        </p:txBody>
      </p:sp>
    </p:spTree>
    <p:extLst>
      <p:ext uri="{BB962C8B-B14F-4D97-AF65-F5344CB8AC3E}">
        <p14:creationId xmlns:p14="http://schemas.microsoft.com/office/powerpoint/2010/main" val="15266257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BAA044-AEA9-23F4-D2F1-34311676C9A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11D9AFE-7CCA-623A-25CF-6E3900449316}"/>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2 – CONVOLUTIONAL LAYER</a:t>
            </a:r>
          </a:p>
        </p:txBody>
      </p:sp>
      <p:sp>
        <p:nvSpPr>
          <p:cNvPr id="5" name="Text Placeholder 4">
            <a:extLst>
              <a:ext uri="{FF2B5EF4-FFF2-40B4-BE49-F238E27FC236}">
                <a16:creationId xmlns:a16="http://schemas.microsoft.com/office/drawing/2014/main" id="{93746057-B14B-7D37-FA26-35E7E147677E}"/>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0829A676-0334-406D-6399-A515982310E9}"/>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6522716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379F2B-C6B4-0E1B-B590-622E49028DF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A126F8-CEF9-F8F8-D4A7-C4BC953C3D36}"/>
              </a:ext>
            </a:extLst>
          </p:cNvPr>
          <p:cNvSpPr txBox="1"/>
          <p:nvPr/>
        </p:nvSpPr>
        <p:spPr>
          <a:xfrm>
            <a:off x="2783632" y="49462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6E4879B-CF41-2276-0343-FE85B7DB440A}"/>
              </a:ext>
            </a:extLst>
          </p:cNvPr>
          <p:cNvSpPr txBox="1"/>
          <p:nvPr/>
        </p:nvSpPr>
        <p:spPr>
          <a:xfrm>
            <a:off x="1352939" y="1390462"/>
            <a:ext cx="9694505" cy="3139321"/>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A convolutional layer is the main building block of a CNN.</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It contains a set of filters (or kernels), parameters of which are to be learned throughout the training.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size of the filters is usually smaller than the actual image. Each filter convolves with the image and creates an activation map.</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algn="l" fontAlgn="base">
              <a:buNone/>
            </a:pPr>
            <a:endParaRPr lang="en-US" b="0" i="0" dirty="0">
              <a:solidFill>
                <a:srgbClr val="273239"/>
              </a:solidFill>
              <a:effectLst/>
              <a:latin typeface="Nunito" pitchFamily="2" charset="0"/>
            </a:endParaRPr>
          </a:p>
          <a:p>
            <a:pPr marL="342900" indent="-342900">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38294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CNN-INTRODUCTION</a:t>
            </a:r>
          </a:p>
        </p:txBody>
      </p:sp>
      <p:sp>
        <p:nvSpPr>
          <p:cNvPr id="5" name="Text Placeholder 4">
            <a:extLst>
              <a:ext uri="{FF2B5EF4-FFF2-40B4-BE49-F238E27FC236}">
                <a16:creationId xmlns:a16="http://schemas.microsoft.com/office/drawing/2014/main" id="{3F7AD8FD-D67B-D065-7052-E130CC3C8822}"/>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5479E156-81A1-63B1-3A2A-98FD60231C23}"/>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21749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F9C77F-56C3-D865-9B6F-03ACBDE213E2}"/>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57EB8F-D12E-AEE6-3F83-BA6BEC140F1B}"/>
              </a:ext>
            </a:extLst>
          </p:cNvPr>
          <p:cNvSpPr txBox="1"/>
          <p:nvPr/>
        </p:nvSpPr>
        <p:spPr>
          <a:xfrm>
            <a:off x="2783632" y="286214"/>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58BE342-37EA-F19B-C131-E9B7523ACC09}"/>
              </a:ext>
            </a:extLst>
          </p:cNvPr>
          <p:cNvSpPr txBox="1"/>
          <p:nvPr/>
        </p:nvSpPr>
        <p:spPr>
          <a:xfrm>
            <a:off x="1129004" y="1321593"/>
            <a:ext cx="9675846" cy="4093428"/>
          </a:xfrm>
          <a:prstGeom prst="rect">
            <a:avLst/>
          </a:prstGeom>
          <a:noFill/>
        </p:spPr>
        <p:txBody>
          <a:bodyPr wrap="square">
            <a:spAutoFit/>
          </a:bodyPr>
          <a:lstStyle/>
          <a:p>
            <a:pPr algn="l" fontAlgn="base">
              <a:buNone/>
            </a:pP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Steps in a Convolution Layer</a:t>
            </a:r>
          </a:p>
          <a:p>
            <a:pPr algn="l" fontAlgn="base">
              <a:buNone/>
            </a:pPr>
            <a:endPar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fontAlgn="base">
              <a:spcAft>
                <a:spcPts val="1800"/>
              </a:spcAft>
              <a:buFont typeface="+mj-lt"/>
              <a:buAutoNum type="arabicPeriod"/>
            </a:pP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Initialize Filters: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Randomly initialize a set of filters with learnable parameters.</a:t>
            </a:r>
          </a:p>
          <a:p>
            <a:pPr algn="l" fontAlgn="base">
              <a:spcAft>
                <a:spcPts val="1800"/>
              </a:spcAft>
              <a:buFont typeface="+mj-lt"/>
              <a:buAutoNum type="arabicPeriod" startAt="2"/>
            </a:pP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Convolve Filters with Input: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Slide the filters across the width and height of the input data, computing the dot product between the filter and the input sub-region.</a:t>
            </a:r>
          </a:p>
          <a:p>
            <a:pPr algn="l" fontAlgn="base">
              <a:spcAft>
                <a:spcPts val="1800"/>
              </a:spcAft>
              <a:buFont typeface="+mj-lt"/>
              <a:buAutoNum type="arabicPeriod" startAt="3"/>
            </a:pP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Apply Activation Function: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Apply a non-linear activation function to the convolved output to introduce non-linearity.</a:t>
            </a:r>
          </a:p>
          <a:p>
            <a:pPr algn="l" fontAlgn="base">
              <a:spcAft>
                <a:spcPts val="1800"/>
              </a:spcAft>
              <a:buFont typeface="+mj-lt"/>
              <a:buAutoNum type="arabicPeriod" startAt="4"/>
            </a:pP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Pooling (Optional):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Often followed by a pooling layer (like max pooling) to reduce the spatial dimensions of the feature map and retain the most important information.</a:t>
            </a:r>
          </a:p>
          <a:p>
            <a:pPr marL="342900" indent="-342900">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4942968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67011DD-6482-4BB0-ABED-1436E8BCA3CC}"/>
              </a:ext>
            </a:extLst>
          </p:cNvPr>
          <p:cNvSpPr txBox="1"/>
          <p:nvPr/>
        </p:nvSpPr>
        <p:spPr>
          <a:xfrm>
            <a:off x="1430467" y="821512"/>
            <a:ext cx="707305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Feature Detector, also called  Kernel  or Filter </a:t>
            </a:r>
          </a:p>
        </p:txBody>
      </p:sp>
      <p:sp>
        <p:nvSpPr>
          <p:cNvPr id="4" name="TextBox 3">
            <a:extLst>
              <a:ext uri="{FF2B5EF4-FFF2-40B4-BE49-F238E27FC236}">
                <a16:creationId xmlns:a16="http://schemas.microsoft.com/office/drawing/2014/main" id="{151E9D17-B85C-F611-4B12-1ED58057749B}"/>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8C10D599-1A40-A646-93C1-C16CC9D5E4B8}"/>
              </a:ext>
            </a:extLst>
          </p:cNvPr>
          <p:cNvPicPr>
            <a:picLocks noChangeAspect="1"/>
          </p:cNvPicPr>
          <p:nvPr/>
        </p:nvPicPr>
        <p:blipFill>
          <a:blip r:embed="rId2"/>
          <a:stretch>
            <a:fillRect/>
          </a:stretch>
        </p:blipFill>
        <p:spPr>
          <a:xfrm>
            <a:off x="1690112" y="1343796"/>
            <a:ext cx="6553768" cy="4816257"/>
          </a:xfrm>
          <a:prstGeom prst="rect">
            <a:avLst/>
          </a:prstGeom>
        </p:spPr>
      </p:pic>
    </p:spTree>
    <p:extLst>
      <p:ext uri="{BB962C8B-B14F-4D97-AF65-F5344CB8AC3E}">
        <p14:creationId xmlns:p14="http://schemas.microsoft.com/office/powerpoint/2010/main" val="1074087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88BD60B-F45B-4966-B2B7-6B1D68832B5B}"/>
              </a:ext>
            </a:extLst>
          </p:cNvPr>
          <p:cNvPicPr>
            <a:picLocks noChangeAspect="1"/>
          </p:cNvPicPr>
          <p:nvPr/>
        </p:nvPicPr>
        <p:blipFill>
          <a:blip r:embed="rId2"/>
          <a:stretch>
            <a:fillRect/>
          </a:stretch>
        </p:blipFill>
        <p:spPr>
          <a:xfrm>
            <a:off x="898655" y="1742970"/>
            <a:ext cx="10394688" cy="4572000"/>
          </a:xfrm>
          <a:prstGeom prst="rect">
            <a:avLst/>
          </a:prstGeom>
        </p:spPr>
      </p:pic>
      <p:sp>
        <p:nvSpPr>
          <p:cNvPr id="3" name="TextBox 2">
            <a:extLst>
              <a:ext uri="{FF2B5EF4-FFF2-40B4-BE49-F238E27FC236}">
                <a16:creationId xmlns:a16="http://schemas.microsoft.com/office/drawing/2014/main" id="{EB9B188B-C495-474C-8780-95A0F65997F3}"/>
              </a:ext>
            </a:extLst>
          </p:cNvPr>
          <p:cNvSpPr txBox="1"/>
          <p:nvPr/>
        </p:nvSpPr>
        <p:spPr>
          <a:xfrm>
            <a:off x="1017038" y="835497"/>
            <a:ext cx="10002416"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Multiply the feature Detector value with input image session, then add all the values to populate feature map </a:t>
            </a:r>
          </a:p>
        </p:txBody>
      </p:sp>
      <p:sp>
        <p:nvSpPr>
          <p:cNvPr id="4" name="TextBox 3">
            <a:extLst>
              <a:ext uri="{FF2B5EF4-FFF2-40B4-BE49-F238E27FC236}">
                <a16:creationId xmlns:a16="http://schemas.microsoft.com/office/drawing/2014/main" id="{88E60378-E9DD-5E37-EA3B-54E555AA09C0}"/>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4972167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5DF21E0-B7B6-4E60-A721-D419066D0C0F}"/>
              </a:ext>
            </a:extLst>
          </p:cNvPr>
          <p:cNvPicPr>
            <a:picLocks noChangeAspect="1"/>
          </p:cNvPicPr>
          <p:nvPr/>
        </p:nvPicPr>
        <p:blipFill>
          <a:blip r:embed="rId2"/>
          <a:stretch>
            <a:fillRect/>
          </a:stretch>
        </p:blipFill>
        <p:spPr>
          <a:xfrm>
            <a:off x="727969" y="1394103"/>
            <a:ext cx="10239375" cy="4857750"/>
          </a:xfrm>
          <a:prstGeom prst="rect">
            <a:avLst/>
          </a:prstGeom>
        </p:spPr>
      </p:pic>
      <p:sp>
        <p:nvSpPr>
          <p:cNvPr id="3" name="TextBox 2">
            <a:extLst>
              <a:ext uri="{FF2B5EF4-FFF2-40B4-BE49-F238E27FC236}">
                <a16:creationId xmlns:a16="http://schemas.microsoft.com/office/drawing/2014/main" id="{E49A42CC-1247-4CC6-B4A5-55FB3A806C08}"/>
              </a:ext>
            </a:extLst>
          </p:cNvPr>
          <p:cNvSpPr txBox="1"/>
          <p:nvPr/>
        </p:nvSpPr>
        <p:spPr>
          <a:xfrm>
            <a:off x="1124735" y="844805"/>
            <a:ext cx="9445841"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Here, one cell is matching, so the feature map has the value  </a:t>
            </a:r>
            <a:r>
              <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rPr>
              <a:t>1</a:t>
            </a:r>
          </a:p>
        </p:txBody>
      </p:sp>
      <p:sp>
        <p:nvSpPr>
          <p:cNvPr id="4" name="TextBox 3">
            <a:extLst>
              <a:ext uri="{FF2B5EF4-FFF2-40B4-BE49-F238E27FC236}">
                <a16:creationId xmlns:a16="http://schemas.microsoft.com/office/drawing/2014/main" id="{6E038338-BEB8-4AB3-23FD-984208979019}"/>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195027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0E4720A-D2D2-4803-97E8-9D12CAF186AF}"/>
              </a:ext>
            </a:extLst>
          </p:cNvPr>
          <p:cNvPicPr>
            <a:picLocks noChangeAspect="1"/>
          </p:cNvPicPr>
          <p:nvPr/>
        </p:nvPicPr>
        <p:blipFill>
          <a:blip r:embed="rId2"/>
          <a:stretch>
            <a:fillRect/>
          </a:stretch>
        </p:blipFill>
        <p:spPr>
          <a:xfrm>
            <a:off x="981075" y="1071562"/>
            <a:ext cx="10229850" cy="4714875"/>
          </a:xfrm>
          <a:prstGeom prst="rect">
            <a:avLst/>
          </a:prstGeom>
        </p:spPr>
      </p:pic>
      <p:sp>
        <p:nvSpPr>
          <p:cNvPr id="3" name="TextBox 2">
            <a:extLst>
              <a:ext uri="{FF2B5EF4-FFF2-40B4-BE49-F238E27FC236}">
                <a16:creationId xmlns:a16="http://schemas.microsoft.com/office/drawing/2014/main" id="{4BF32333-B9EC-9A1F-934A-DF1A9A6BC21C}"/>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3897229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C7699E-1FD4-4050-9BB5-6DCF18FD937B}"/>
              </a:ext>
            </a:extLst>
          </p:cNvPr>
          <p:cNvPicPr>
            <a:picLocks noChangeAspect="1"/>
          </p:cNvPicPr>
          <p:nvPr/>
        </p:nvPicPr>
        <p:blipFill>
          <a:blip r:embed="rId2"/>
          <a:stretch>
            <a:fillRect/>
          </a:stretch>
        </p:blipFill>
        <p:spPr>
          <a:xfrm>
            <a:off x="895350" y="1071562"/>
            <a:ext cx="10401300" cy="4714875"/>
          </a:xfrm>
          <a:prstGeom prst="rect">
            <a:avLst/>
          </a:prstGeom>
        </p:spPr>
      </p:pic>
      <p:sp>
        <p:nvSpPr>
          <p:cNvPr id="3" name="TextBox 2">
            <a:extLst>
              <a:ext uri="{FF2B5EF4-FFF2-40B4-BE49-F238E27FC236}">
                <a16:creationId xmlns:a16="http://schemas.microsoft.com/office/drawing/2014/main" id="{91A76D31-ED57-5826-0DE7-EF6866D6E237}"/>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2709576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E9D8105-D40E-422D-9D0A-7BD6D86D3A80}"/>
              </a:ext>
            </a:extLst>
          </p:cNvPr>
          <p:cNvPicPr>
            <a:picLocks noChangeAspect="1"/>
          </p:cNvPicPr>
          <p:nvPr/>
        </p:nvPicPr>
        <p:blipFill>
          <a:blip r:embed="rId2"/>
          <a:stretch>
            <a:fillRect/>
          </a:stretch>
        </p:blipFill>
        <p:spPr>
          <a:xfrm>
            <a:off x="847725" y="1090612"/>
            <a:ext cx="10496550" cy="4676775"/>
          </a:xfrm>
          <a:prstGeom prst="rect">
            <a:avLst/>
          </a:prstGeom>
        </p:spPr>
      </p:pic>
      <p:sp>
        <p:nvSpPr>
          <p:cNvPr id="3" name="TextBox 2">
            <a:extLst>
              <a:ext uri="{FF2B5EF4-FFF2-40B4-BE49-F238E27FC236}">
                <a16:creationId xmlns:a16="http://schemas.microsoft.com/office/drawing/2014/main" id="{12FFCF3D-AA47-C3CD-C236-CBD176F093FF}"/>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060200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55FA13C-80B5-4561-AC0E-EB620E1689CA}"/>
              </a:ext>
            </a:extLst>
          </p:cNvPr>
          <p:cNvPicPr>
            <a:picLocks noChangeAspect="1"/>
          </p:cNvPicPr>
          <p:nvPr/>
        </p:nvPicPr>
        <p:blipFill>
          <a:blip r:embed="rId2"/>
          <a:stretch>
            <a:fillRect/>
          </a:stretch>
        </p:blipFill>
        <p:spPr>
          <a:xfrm>
            <a:off x="881062" y="1047750"/>
            <a:ext cx="10429875" cy="4762500"/>
          </a:xfrm>
          <a:prstGeom prst="rect">
            <a:avLst/>
          </a:prstGeom>
        </p:spPr>
      </p:pic>
      <p:sp>
        <p:nvSpPr>
          <p:cNvPr id="3" name="TextBox 2">
            <a:extLst>
              <a:ext uri="{FF2B5EF4-FFF2-40B4-BE49-F238E27FC236}">
                <a16:creationId xmlns:a16="http://schemas.microsoft.com/office/drawing/2014/main" id="{C0727EE6-2743-895B-B4F1-EAA2688835D8}"/>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0529265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F2B3ADB-E4B2-4FB3-A0B3-2F334029DCF7}"/>
              </a:ext>
            </a:extLst>
          </p:cNvPr>
          <p:cNvPicPr>
            <a:picLocks noChangeAspect="1"/>
          </p:cNvPicPr>
          <p:nvPr/>
        </p:nvPicPr>
        <p:blipFill>
          <a:blip r:embed="rId2"/>
          <a:stretch>
            <a:fillRect/>
          </a:stretch>
        </p:blipFill>
        <p:spPr>
          <a:xfrm>
            <a:off x="985837" y="1100137"/>
            <a:ext cx="10220325" cy="4657725"/>
          </a:xfrm>
          <a:prstGeom prst="rect">
            <a:avLst/>
          </a:prstGeom>
        </p:spPr>
      </p:pic>
      <p:sp>
        <p:nvSpPr>
          <p:cNvPr id="3" name="TextBox 2">
            <a:extLst>
              <a:ext uri="{FF2B5EF4-FFF2-40B4-BE49-F238E27FC236}">
                <a16:creationId xmlns:a16="http://schemas.microsoft.com/office/drawing/2014/main" id="{5CA2FA89-3260-04B4-F728-DF910CC286B2}"/>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16927354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4E0C753-8290-44FC-BE12-9D3967B40B97}"/>
              </a:ext>
            </a:extLst>
          </p:cNvPr>
          <p:cNvPicPr>
            <a:picLocks noChangeAspect="1"/>
          </p:cNvPicPr>
          <p:nvPr/>
        </p:nvPicPr>
        <p:blipFill>
          <a:blip r:embed="rId2"/>
          <a:stretch>
            <a:fillRect/>
          </a:stretch>
        </p:blipFill>
        <p:spPr>
          <a:xfrm>
            <a:off x="857250" y="1038225"/>
            <a:ext cx="10477500" cy="4781550"/>
          </a:xfrm>
          <a:prstGeom prst="rect">
            <a:avLst/>
          </a:prstGeom>
        </p:spPr>
      </p:pic>
      <p:sp>
        <p:nvSpPr>
          <p:cNvPr id="3" name="TextBox 2">
            <a:extLst>
              <a:ext uri="{FF2B5EF4-FFF2-40B4-BE49-F238E27FC236}">
                <a16:creationId xmlns:a16="http://schemas.microsoft.com/office/drawing/2014/main" id="{C3F62527-A9C7-9B3B-5350-ED8046D5BDE2}"/>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66076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ACA0DC4-60EF-EEE4-097F-C0BA7CEF1BFA}"/>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EE2F1E3-3DEC-8224-7F67-7B6BA81C5F7F}"/>
              </a:ext>
            </a:extLst>
          </p:cNvPr>
          <p:cNvPicPr>
            <a:picLocks noChangeAspect="1"/>
          </p:cNvPicPr>
          <p:nvPr/>
        </p:nvPicPr>
        <p:blipFill>
          <a:blip r:embed="rId2"/>
          <a:stretch>
            <a:fillRect/>
          </a:stretch>
        </p:blipFill>
        <p:spPr>
          <a:xfrm>
            <a:off x="1413965" y="1295215"/>
            <a:ext cx="9220999" cy="4267570"/>
          </a:xfrm>
          <a:prstGeom prst="rect">
            <a:avLst/>
          </a:prstGeom>
        </p:spPr>
      </p:pic>
    </p:spTree>
    <p:extLst>
      <p:ext uri="{BB962C8B-B14F-4D97-AF65-F5344CB8AC3E}">
        <p14:creationId xmlns:p14="http://schemas.microsoft.com/office/powerpoint/2010/main" val="373466781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2740C50-FC1C-41C6-9568-246370658047}"/>
              </a:ext>
            </a:extLst>
          </p:cNvPr>
          <p:cNvPicPr>
            <a:picLocks noChangeAspect="1"/>
          </p:cNvPicPr>
          <p:nvPr/>
        </p:nvPicPr>
        <p:blipFill>
          <a:blip r:embed="rId2"/>
          <a:stretch>
            <a:fillRect/>
          </a:stretch>
        </p:blipFill>
        <p:spPr>
          <a:xfrm>
            <a:off x="981075" y="1181100"/>
            <a:ext cx="10229850" cy="4495800"/>
          </a:xfrm>
          <a:prstGeom prst="rect">
            <a:avLst/>
          </a:prstGeom>
        </p:spPr>
      </p:pic>
      <p:sp>
        <p:nvSpPr>
          <p:cNvPr id="3" name="TextBox 2">
            <a:extLst>
              <a:ext uri="{FF2B5EF4-FFF2-40B4-BE49-F238E27FC236}">
                <a16:creationId xmlns:a16="http://schemas.microsoft.com/office/drawing/2014/main" id="{730453F4-B2F7-2022-7ACB-59DFFE5566F9}"/>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715931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D4E22B3-E558-44E7-92DE-2B3A19C6B3DE}"/>
              </a:ext>
            </a:extLst>
          </p:cNvPr>
          <p:cNvPicPr>
            <a:picLocks noChangeAspect="1"/>
          </p:cNvPicPr>
          <p:nvPr/>
        </p:nvPicPr>
        <p:blipFill>
          <a:blip r:embed="rId2"/>
          <a:stretch>
            <a:fillRect/>
          </a:stretch>
        </p:blipFill>
        <p:spPr>
          <a:xfrm>
            <a:off x="942975" y="1100137"/>
            <a:ext cx="10306050" cy="4657725"/>
          </a:xfrm>
          <a:prstGeom prst="rect">
            <a:avLst/>
          </a:prstGeom>
        </p:spPr>
      </p:pic>
      <p:sp>
        <p:nvSpPr>
          <p:cNvPr id="3" name="TextBox 2">
            <a:extLst>
              <a:ext uri="{FF2B5EF4-FFF2-40B4-BE49-F238E27FC236}">
                <a16:creationId xmlns:a16="http://schemas.microsoft.com/office/drawing/2014/main" id="{AED0A30A-BF45-9F52-542E-6B1E6C5F1A5B}"/>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8090845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C4E61C8-3B18-4D25-B670-034EB2CFACF5}"/>
              </a:ext>
            </a:extLst>
          </p:cNvPr>
          <p:cNvPicPr>
            <a:picLocks noChangeAspect="1"/>
          </p:cNvPicPr>
          <p:nvPr/>
        </p:nvPicPr>
        <p:blipFill>
          <a:blip r:embed="rId2"/>
          <a:stretch>
            <a:fillRect/>
          </a:stretch>
        </p:blipFill>
        <p:spPr>
          <a:xfrm>
            <a:off x="1000125" y="1128712"/>
            <a:ext cx="10191750" cy="4600575"/>
          </a:xfrm>
          <a:prstGeom prst="rect">
            <a:avLst/>
          </a:prstGeom>
        </p:spPr>
      </p:pic>
      <p:sp>
        <p:nvSpPr>
          <p:cNvPr id="3" name="TextBox 2">
            <a:extLst>
              <a:ext uri="{FF2B5EF4-FFF2-40B4-BE49-F238E27FC236}">
                <a16:creationId xmlns:a16="http://schemas.microsoft.com/office/drawing/2014/main" id="{9876B1FD-DE1C-2937-5BDC-527628286F1B}"/>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503299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4C52444-D4FB-42D0-A410-04856350FEE3}"/>
              </a:ext>
            </a:extLst>
          </p:cNvPr>
          <p:cNvPicPr>
            <a:picLocks noChangeAspect="1"/>
          </p:cNvPicPr>
          <p:nvPr/>
        </p:nvPicPr>
        <p:blipFill>
          <a:blip r:embed="rId2"/>
          <a:stretch>
            <a:fillRect/>
          </a:stretch>
        </p:blipFill>
        <p:spPr>
          <a:xfrm>
            <a:off x="909637" y="1181100"/>
            <a:ext cx="10372725" cy="4495800"/>
          </a:xfrm>
          <a:prstGeom prst="rect">
            <a:avLst/>
          </a:prstGeom>
        </p:spPr>
      </p:pic>
      <p:sp>
        <p:nvSpPr>
          <p:cNvPr id="3" name="TextBox 2">
            <a:extLst>
              <a:ext uri="{FF2B5EF4-FFF2-40B4-BE49-F238E27FC236}">
                <a16:creationId xmlns:a16="http://schemas.microsoft.com/office/drawing/2014/main" id="{9B464021-EC50-0B4B-80C2-3F53A4F658E5}"/>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7722314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9985E16-AF47-4D8B-BA53-89CB43161E9B}"/>
              </a:ext>
            </a:extLst>
          </p:cNvPr>
          <p:cNvPicPr>
            <a:picLocks noChangeAspect="1"/>
          </p:cNvPicPr>
          <p:nvPr/>
        </p:nvPicPr>
        <p:blipFill>
          <a:blip r:embed="rId2"/>
          <a:stretch>
            <a:fillRect/>
          </a:stretch>
        </p:blipFill>
        <p:spPr>
          <a:xfrm>
            <a:off x="1095375" y="1204912"/>
            <a:ext cx="10001250" cy="4448175"/>
          </a:xfrm>
          <a:prstGeom prst="rect">
            <a:avLst/>
          </a:prstGeom>
        </p:spPr>
      </p:pic>
      <p:sp>
        <p:nvSpPr>
          <p:cNvPr id="3" name="TextBox 2">
            <a:extLst>
              <a:ext uri="{FF2B5EF4-FFF2-40B4-BE49-F238E27FC236}">
                <a16:creationId xmlns:a16="http://schemas.microsoft.com/office/drawing/2014/main" id="{5FC0DA6C-2B0E-B351-61FA-BA3E4EE78924}"/>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1473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1CF431-23D2-49B4-B34B-E8C2FF6D8140}"/>
              </a:ext>
            </a:extLst>
          </p:cNvPr>
          <p:cNvPicPr>
            <a:picLocks noChangeAspect="1"/>
          </p:cNvPicPr>
          <p:nvPr/>
        </p:nvPicPr>
        <p:blipFill>
          <a:blip r:embed="rId2"/>
          <a:stretch>
            <a:fillRect/>
          </a:stretch>
        </p:blipFill>
        <p:spPr>
          <a:xfrm>
            <a:off x="814387" y="1238250"/>
            <a:ext cx="10563225" cy="4381500"/>
          </a:xfrm>
          <a:prstGeom prst="rect">
            <a:avLst/>
          </a:prstGeom>
        </p:spPr>
      </p:pic>
      <p:sp>
        <p:nvSpPr>
          <p:cNvPr id="3" name="TextBox 2">
            <a:extLst>
              <a:ext uri="{FF2B5EF4-FFF2-40B4-BE49-F238E27FC236}">
                <a16:creationId xmlns:a16="http://schemas.microsoft.com/office/drawing/2014/main" id="{368423C7-DA10-6119-3A1C-A0AD74CBB158}"/>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158024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3E9AC20-0412-488C-86F4-52BF0861C35B}"/>
              </a:ext>
            </a:extLst>
          </p:cNvPr>
          <p:cNvPicPr>
            <a:picLocks noChangeAspect="1"/>
          </p:cNvPicPr>
          <p:nvPr/>
        </p:nvPicPr>
        <p:blipFill>
          <a:blip r:embed="rId2"/>
          <a:stretch>
            <a:fillRect/>
          </a:stretch>
        </p:blipFill>
        <p:spPr>
          <a:xfrm>
            <a:off x="809625" y="1304925"/>
            <a:ext cx="10572750" cy="4248150"/>
          </a:xfrm>
          <a:prstGeom prst="rect">
            <a:avLst/>
          </a:prstGeom>
        </p:spPr>
      </p:pic>
      <p:sp>
        <p:nvSpPr>
          <p:cNvPr id="3" name="TextBox 2">
            <a:extLst>
              <a:ext uri="{FF2B5EF4-FFF2-40B4-BE49-F238E27FC236}">
                <a16:creationId xmlns:a16="http://schemas.microsoft.com/office/drawing/2014/main" id="{3582A408-8505-717D-8C7A-2E274F213377}"/>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576116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0BE9FA-FB00-4111-B624-8033121A0EF1}"/>
              </a:ext>
            </a:extLst>
          </p:cNvPr>
          <p:cNvPicPr>
            <a:picLocks noChangeAspect="1"/>
          </p:cNvPicPr>
          <p:nvPr/>
        </p:nvPicPr>
        <p:blipFill>
          <a:blip r:embed="rId2"/>
          <a:stretch>
            <a:fillRect/>
          </a:stretch>
        </p:blipFill>
        <p:spPr>
          <a:xfrm>
            <a:off x="885825" y="1238250"/>
            <a:ext cx="10420350" cy="4381500"/>
          </a:xfrm>
          <a:prstGeom prst="rect">
            <a:avLst/>
          </a:prstGeom>
        </p:spPr>
      </p:pic>
      <p:sp>
        <p:nvSpPr>
          <p:cNvPr id="3" name="TextBox 2">
            <a:extLst>
              <a:ext uri="{FF2B5EF4-FFF2-40B4-BE49-F238E27FC236}">
                <a16:creationId xmlns:a16="http://schemas.microsoft.com/office/drawing/2014/main" id="{4AD27159-83B4-31DC-2B48-FA96DDD54A71}"/>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974085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A3FAA31-B59C-40BF-9955-771E44E9DF1C}"/>
              </a:ext>
            </a:extLst>
          </p:cNvPr>
          <p:cNvPicPr>
            <a:picLocks noChangeAspect="1"/>
          </p:cNvPicPr>
          <p:nvPr/>
        </p:nvPicPr>
        <p:blipFill>
          <a:blip r:embed="rId2"/>
          <a:stretch>
            <a:fillRect/>
          </a:stretch>
        </p:blipFill>
        <p:spPr>
          <a:xfrm>
            <a:off x="962025" y="1204912"/>
            <a:ext cx="10267950" cy="4448175"/>
          </a:xfrm>
          <a:prstGeom prst="rect">
            <a:avLst/>
          </a:prstGeom>
        </p:spPr>
      </p:pic>
      <p:sp>
        <p:nvSpPr>
          <p:cNvPr id="3" name="TextBox 2">
            <a:extLst>
              <a:ext uri="{FF2B5EF4-FFF2-40B4-BE49-F238E27FC236}">
                <a16:creationId xmlns:a16="http://schemas.microsoft.com/office/drawing/2014/main" id="{5B9811BC-5303-CBB8-ADCE-21BA0FC89FC7}"/>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897452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8733BC1-8AA7-4230-B6EF-1133215C6DFF}"/>
              </a:ext>
            </a:extLst>
          </p:cNvPr>
          <p:cNvPicPr>
            <a:picLocks noChangeAspect="1"/>
          </p:cNvPicPr>
          <p:nvPr/>
        </p:nvPicPr>
        <p:blipFill>
          <a:blip r:embed="rId2"/>
          <a:stretch>
            <a:fillRect/>
          </a:stretch>
        </p:blipFill>
        <p:spPr>
          <a:xfrm>
            <a:off x="776287" y="1162050"/>
            <a:ext cx="10639425" cy="4533900"/>
          </a:xfrm>
          <a:prstGeom prst="rect">
            <a:avLst/>
          </a:prstGeom>
        </p:spPr>
      </p:pic>
      <p:sp>
        <p:nvSpPr>
          <p:cNvPr id="3" name="TextBox 2">
            <a:extLst>
              <a:ext uri="{FF2B5EF4-FFF2-40B4-BE49-F238E27FC236}">
                <a16:creationId xmlns:a16="http://schemas.microsoft.com/office/drawing/2014/main" id="{A60127AD-67C3-73B2-7343-E0ACE9620073}"/>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25363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25F6C1-B247-15D8-BB48-2EB302394DB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7E5C589-0240-7FD6-687D-061779FA1C09}"/>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C6FE9490-D9F1-1F04-4463-BE310F90AFCC}"/>
              </a:ext>
            </a:extLst>
          </p:cNvPr>
          <p:cNvSpPr txBox="1"/>
          <p:nvPr/>
        </p:nvSpPr>
        <p:spPr>
          <a:xfrm>
            <a:off x="1780591" y="1422747"/>
            <a:ext cx="8388221" cy="3785652"/>
          </a:xfrm>
          <a:prstGeom prst="rect">
            <a:avLst/>
          </a:prstGeom>
          <a:noFill/>
        </p:spPr>
        <p:txBody>
          <a:bodyPr wrap="square">
            <a:spAutoFit/>
          </a:bodyPr>
          <a:lstStyle/>
          <a:p>
            <a:r>
              <a:rPr lang="en-US" sz="2000" b="1"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A Convolutional Neural Network (CNN)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is a type of artificial neural network well-suited for processing images and videos.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 uses a special type of layer called a convolutional layer, which helps the network learn features by applying filters (kernels) to the input data.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Applications:</a:t>
            </a:r>
          </a:p>
          <a:p>
            <a:r>
              <a:rPr lang="en-US" sz="2000" dirty="0">
                <a:latin typeface="Calibri" panose="020F0502020204030204" pitchFamily="34" charset="0"/>
                <a:ea typeface="Calibri" panose="020F0502020204030204" pitchFamily="34" charset="0"/>
                <a:cs typeface="Calibri" panose="020F0502020204030204" pitchFamily="34" charset="0"/>
              </a:rPr>
              <a:t>CNNS are widely used for </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image and video analysis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object detection</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image classification</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natural language processing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9163943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ADCBA2-40DD-484A-8878-887109DA3876}"/>
              </a:ext>
            </a:extLst>
          </p:cNvPr>
          <p:cNvPicPr>
            <a:picLocks noChangeAspect="1"/>
          </p:cNvPicPr>
          <p:nvPr/>
        </p:nvPicPr>
        <p:blipFill>
          <a:blip r:embed="rId2"/>
          <a:stretch>
            <a:fillRect/>
          </a:stretch>
        </p:blipFill>
        <p:spPr>
          <a:xfrm>
            <a:off x="1019175" y="1185862"/>
            <a:ext cx="10153650" cy="4486275"/>
          </a:xfrm>
          <a:prstGeom prst="rect">
            <a:avLst/>
          </a:prstGeom>
        </p:spPr>
      </p:pic>
      <p:sp>
        <p:nvSpPr>
          <p:cNvPr id="3" name="TextBox 2">
            <a:extLst>
              <a:ext uri="{FF2B5EF4-FFF2-40B4-BE49-F238E27FC236}">
                <a16:creationId xmlns:a16="http://schemas.microsoft.com/office/drawing/2014/main" id="{BFD8872E-DF2B-B12C-479D-052752E2AA75}"/>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4676750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2B7051-FE61-48C0-B200-52848C3A14E2}"/>
              </a:ext>
            </a:extLst>
          </p:cNvPr>
          <p:cNvPicPr>
            <a:picLocks noChangeAspect="1"/>
          </p:cNvPicPr>
          <p:nvPr/>
        </p:nvPicPr>
        <p:blipFill>
          <a:blip r:embed="rId2"/>
          <a:stretch>
            <a:fillRect/>
          </a:stretch>
        </p:blipFill>
        <p:spPr>
          <a:xfrm>
            <a:off x="971550" y="1147762"/>
            <a:ext cx="10248900" cy="4562475"/>
          </a:xfrm>
          <a:prstGeom prst="rect">
            <a:avLst/>
          </a:prstGeom>
        </p:spPr>
      </p:pic>
      <p:sp>
        <p:nvSpPr>
          <p:cNvPr id="3" name="TextBox 2">
            <a:extLst>
              <a:ext uri="{FF2B5EF4-FFF2-40B4-BE49-F238E27FC236}">
                <a16:creationId xmlns:a16="http://schemas.microsoft.com/office/drawing/2014/main" id="{357E3217-82C5-5096-B4A3-88D6D4E50A5F}"/>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246206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857146-9110-4EC9-BFA0-F8D8E81B3157}"/>
              </a:ext>
            </a:extLst>
          </p:cNvPr>
          <p:cNvPicPr>
            <a:picLocks noChangeAspect="1"/>
          </p:cNvPicPr>
          <p:nvPr/>
        </p:nvPicPr>
        <p:blipFill>
          <a:blip r:embed="rId2"/>
          <a:stretch>
            <a:fillRect/>
          </a:stretch>
        </p:blipFill>
        <p:spPr>
          <a:xfrm>
            <a:off x="985837" y="1143000"/>
            <a:ext cx="10220325" cy="4572000"/>
          </a:xfrm>
          <a:prstGeom prst="rect">
            <a:avLst/>
          </a:prstGeom>
        </p:spPr>
      </p:pic>
      <p:sp>
        <p:nvSpPr>
          <p:cNvPr id="3" name="TextBox 2">
            <a:extLst>
              <a:ext uri="{FF2B5EF4-FFF2-40B4-BE49-F238E27FC236}">
                <a16:creationId xmlns:a16="http://schemas.microsoft.com/office/drawing/2014/main" id="{39E1043A-06C3-9CBE-6741-1DF61450FC4B}"/>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0386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4ED443B-E4A1-4301-B7D6-ADB3861AB0A8}"/>
              </a:ext>
            </a:extLst>
          </p:cNvPr>
          <p:cNvPicPr>
            <a:picLocks noChangeAspect="1"/>
          </p:cNvPicPr>
          <p:nvPr/>
        </p:nvPicPr>
        <p:blipFill>
          <a:blip r:embed="rId2"/>
          <a:stretch>
            <a:fillRect/>
          </a:stretch>
        </p:blipFill>
        <p:spPr>
          <a:xfrm>
            <a:off x="900112" y="1066800"/>
            <a:ext cx="10391775" cy="4724400"/>
          </a:xfrm>
          <a:prstGeom prst="rect">
            <a:avLst/>
          </a:prstGeom>
        </p:spPr>
      </p:pic>
      <p:sp>
        <p:nvSpPr>
          <p:cNvPr id="3" name="TextBox 2">
            <a:extLst>
              <a:ext uri="{FF2B5EF4-FFF2-40B4-BE49-F238E27FC236}">
                <a16:creationId xmlns:a16="http://schemas.microsoft.com/office/drawing/2014/main" id="{372DEFC0-27B5-2A4F-3251-289607242C86}"/>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23849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A7D449C-F22C-410D-AFC0-93EEFB1A765E}"/>
              </a:ext>
            </a:extLst>
          </p:cNvPr>
          <p:cNvPicPr>
            <a:picLocks noChangeAspect="1"/>
          </p:cNvPicPr>
          <p:nvPr/>
        </p:nvPicPr>
        <p:blipFill>
          <a:blip r:embed="rId2"/>
          <a:stretch>
            <a:fillRect/>
          </a:stretch>
        </p:blipFill>
        <p:spPr>
          <a:xfrm>
            <a:off x="1019175" y="1071562"/>
            <a:ext cx="10153650" cy="4714875"/>
          </a:xfrm>
          <a:prstGeom prst="rect">
            <a:avLst/>
          </a:prstGeom>
        </p:spPr>
      </p:pic>
      <p:sp>
        <p:nvSpPr>
          <p:cNvPr id="3" name="TextBox 2">
            <a:extLst>
              <a:ext uri="{FF2B5EF4-FFF2-40B4-BE49-F238E27FC236}">
                <a16:creationId xmlns:a16="http://schemas.microsoft.com/office/drawing/2014/main" id="{F3DE93BD-2D7C-48A4-9D51-7E14AD51A5E1}"/>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8704493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BA0F28E-E73A-4C7A-8231-87A176CCED53}"/>
              </a:ext>
            </a:extLst>
          </p:cNvPr>
          <p:cNvPicPr>
            <a:picLocks noChangeAspect="1"/>
          </p:cNvPicPr>
          <p:nvPr/>
        </p:nvPicPr>
        <p:blipFill>
          <a:blip r:embed="rId2"/>
          <a:stretch>
            <a:fillRect/>
          </a:stretch>
        </p:blipFill>
        <p:spPr>
          <a:xfrm>
            <a:off x="942975" y="1071562"/>
            <a:ext cx="10306050" cy="4714875"/>
          </a:xfrm>
          <a:prstGeom prst="rect">
            <a:avLst/>
          </a:prstGeom>
        </p:spPr>
      </p:pic>
      <p:sp>
        <p:nvSpPr>
          <p:cNvPr id="3" name="TextBox 2">
            <a:extLst>
              <a:ext uri="{FF2B5EF4-FFF2-40B4-BE49-F238E27FC236}">
                <a16:creationId xmlns:a16="http://schemas.microsoft.com/office/drawing/2014/main" id="{49129159-32BB-194A-E984-23E4450FC1D2}"/>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3466962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C1E2A75-6F71-412C-9DF2-1469E77ADD5E}"/>
              </a:ext>
            </a:extLst>
          </p:cNvPr>
          <p:cNvPicPr>
            <a:picLocks noChangeAspect="1"/>
          </p:cNvPicPr>
          <p:nvPr/>
        </p:nvPicPr>
        <p:blipFill>
          <a:blip r:embed="rId2"/>
          <a:stretch>
            <a:fillRect/>
          </a:stretch>
        </p:blipFill>
        <p:spPr>
          <a:xfrm>
            <a:off x="995362" y="1133475"/>
            <a:ext cx="10201275" cy="4591050"/>
          </a:xfrm>
          <a:prstGeom prst="rect">
            <a:avLst/>
          </a:prstGeom>
        </p:spPr>
      </p:pic>
      <p:sp>
        <p:nvSpPr>
          <p:cNvPr id="3" name="TextBox 2">
            <a:extLst>
              <a:ext uri="{FF2B5EF4-FFF2-40B4-BE49-F238E27FC236}">
                <a16:creationId xmlns:a16="http://schemas.microsoft.com/office/drawing/2014/main" id="{D62CDE47-39F0-16B7-B2E6-013915B272B1}"/>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1221289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D1642C-D562-44AB-A662-28E5D146499E}"/>
              </a:ext>
            </a:extLst>
          </p:cNvPr>
          <p:cNvSpPr txBox="1"/>
          <p:nvPr/>
        </p:nvSpPr>
        <p:spPr>
          <a:xfrm>
            <a:off x="914401" y="1453311"/>
            <a:ext cx="9492342" cy="163121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Advantages of Feature Detection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Reduce the Size </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Highlight Certain Features in a certain part of  the image </a:t>
            </a: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 The highest number is the feature map, which shows that it matches exactly </a:t>
            </a:r>
          </a:p>
        </p:txBody>
      </p:sp>
      <p:sp>
        <p:nvSpPr>
          <p:cNvPr id="2" name="TextBox 1">
            <a:extLst>
              <a:ext uri="{FF2B5EF4-FFF2-40B4-BE49-F238E27FC236}">
                <a16:creationId xmlns:a16="http://schemas.microsoft.com/office/drawing/2014/main" id="{5FD78CB2-4D5A-5873-D8A1-2A164E2A3F33}"/>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89433913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0CF79FD-03BB-4695-BA02-945B4DB5D59E}"/>
              </a:ext>
            </a:extLst>
          </p:cNvPr>
          <p:cNvPicPr>
            <a:picLocks noChangeAspect="1"/>
          </p:cNvPicPr>
          <p:nvPr/>
        </p:nvPicPr>
        <p:blipFill>
          <a:blip r:embed="rId2"/>
          <a:stretch>
            <a:fillRect/>
          </a:stretch>
        </p:blipFill>
        <p:spPr>
          <a:xfrm>
            <a:off x="579916" y="1218426"/>
            <a:ext cx="10801350" cy="5076825"/>
          </a:xfrm>
          <a:prstGeom prst="rect">
            <a:avLst/>
          </a:prstGeom>
        </p:spPr>
      </p:pic>
      <p:sp>
        <p:nvSpPr>
          <p:cNvPr id="3" name="TextBox 2">
            <a:extLst>
              <a:ext uri="{FF2B5EF4-FFF2-40B4-BE49-F238E27FC236}">
                <a16:creationId xmlns:a16="http://schemas.microsoft.com/office/drawing/2014/main" id="{B266F811-D0F7-4AE1-B47D-810BD36492D1}"/>
              </a:ext>
            </a:extLst>
          </p:cNvPr>
          <p:cNvSpPr txBox="1"/>
          <p:nvPr/>
        </p:nvSpPr>
        <p:spPr>
          <a:xfrm>
            <a:off x="1267151" y="738163"/>
            <a:ext cx="819409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Create Multiple Feature Maps </a:t>
            </a:r>
          </a:p>
        </p:txBody>
      </p:sp>
      <p:sp>
        <p:nvSpPr>
          <p:cNvPr id="4" name="TextBox 3">
            <a:extLst>
              <a:ext uri="{FF2B5EF4-FFF2-40B4-BE49-F238E27FC236}">
                <a16:creationId xmlns:a16="http://schemas.microsoft.com/office/drawing/2014/main" id="{A02542F2-8B09-7309-F225-03BB3C8405B3}"/>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097829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BB257CA-130E-07C3-8EB4-E4AE99095097}"/>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8A62EBE-212F-EBD4-932B-20652F560A27}"/>
              </a:ext>
            </a:extLst>
          </p:cNvPr>
          <p:cNvPicPr>
            <a:picLocks noChangeAspect="1"/>
          </p:cNvPicPr>
          <p:nvPr/>
        </p:nvPicPr>
        <p:blipFill>
          <a:blip r:embed="rId2"/>
          <a:stretch>
            <a:fillRect/>
          </a:stretch>
        </p:blipFill>
        <p:spPr>
          <a:xfrm>
            <a:off x="2730759" y="1588610"/>
            <a:ext cx="4381880" cy="3680779"/>
          </a:xfrm>
          <a:prstGeom prst="rect">
            <a:avLst/>
          </a:prstGeom>
        </p:spPr>
      </p:pic>
    </p:spTree>
    <p:extLst>
      <p:ext uri="{BB962C8B-B14F-4D97-AF65-F5344CB8AC3E}">
        <p14:creationId xmlns:p14="http://schemas.microsoft.com/office/powerpoint/2010/main" val="238383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C315DC-4556-40ED-9516-0EB3B345920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E585F5B-CC00-9259-888A-B9A82A12D056}"/>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8274E345-9036-DE6E-B40D-577AEA9E8AB4}"/>
              </a:ext>
            </a:extLst>
          </p:cNvPr>
          <p:cNvSpPr txBox="1"/>
          <p:nvPr/>
        </p:nvSpPr>
        <p:spPr>
          <a:xfrm>
            <a:off x="1533330" y="1374148"/>
            <a:ext cx="9125339" cy="3785652"/>
          </a:xfrm>
          <a:prstGeom prst="rect">
            <a:avLst/>
          </a:prstGeom>
          <a:noFill/>
        </p:spPr>
        <p:txBody>
          <a:bodyPr wrap="square">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Key Features of a CNN:</a:t>
            </a:r>
          </a:p>
          <a:p>
            <a:endParaRPr lang="en-IN" sz="2000" b="1"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Convolutional Layers: </a:t>
            </a:r>
            <a:r>
              <a:rPr lang="en-IN" sz="2000" dirty="0">
                <a:latin typeface="Calibri" panose="020F0502020204030204" pitchFamily="34" charset="0"/>
                <a:ea typeface="Calibri" panose="020F0502020204030204" pitchFamily="34" charset="0"/>
                <a:cs typeface="Calibri" panose="020F0502020204030204" pitchFamily="34" charset="0"/>
              </a:rPr>
              <a:t>These layers use "filters" (kernels) that slide across the input data, extracting features like edges, textures, or shapes.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Pooling Layers: </a:t>
            </a:r>
            <a:r>
              <a:rPr lang="en-IN" sz="2000" dirty="0">
                <a:latin typeface="Calibri" panose="020F0502020204030204" pitchFamily="34" charset="0"/>
                <a:ea typeface="Calibri" panose="020F0502020204030204" pitchFamily="34" charset="0"/>
                <a:cs typeface="Calibri" panose="020F0502020204030204" pitchFamily="34" charset="0"/>
              </a:rPr>
              <a:t>These layers reduce the spatial dimensions of the feature maps, making the network more robust to variations and reducing the number of parameters.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Fully Connected Layers (ANN Dense Layer): </a:t>
            </a:r>
            <a:r>
              <a:rPr lang="en-IN" sz="2000" dirty="0">
                <a:latin typeface="Calibri" panose="020F0502020204030204" pitchFamily="34" charset="0"/>
                <a:ea typeface="Calibri" panose="020F0502020204030204" pitchFamily="34" charset="0"/>
                <a:cs typeface="Calibri" panose="020F0502020204030204" pitchFamily="34" charset="0"/>
              </a:rPr>
              <a:t>These layers, at the end of the network, take the extracted features and make predictions, often using a </a:t>
            </a:r>
            <a:r>
              <a:rPr lang="en-IN" sz="2000" dirty="0" err="1">
                <a:latin typeface="Calibri" panose="020F0502020204030204" pitchFamily="34" charset="0"/>
                <a:ea typeface="Calibri" panose="020F0502020204030204" pitchFamily="34" charset="0"/>
                <a:cs typeface="Calibri" panose="020F0502020204030204" pitchFamily="34" charset="0"/>
              </a:rPr>
              <a:t>softmax</a:t>
            </a:r>
            <a:r>
              <a:rPr lang="en-IN" sz="2000" dirty="0">
                <a:latin typeface="Calibri" panose="020F0502020204030204" pitchFamily="34" charset="0"/>
                <a:ea typeface="Calibri" panose="020F0502020204030204" pitchFamily="34" charset="0"/>
                <a:cs typeface="Calibri" panose="020F0502020204030204" pitchFamily="34" charset="0"/>
              </a:rPr>
              <a:t> function for classification. </a:t>
            </a:r>
          </a:p>
        </p:txBody>
      </p:sp>
    </p:spTree>
    <p:extLst>
      <p:ext uri="{BB962C8B-B14F-4D97-AF65-F5344CB8AC3E}">
        <p14:creationId xmlns:p14="http://schemas.microsoft.com/office/powerpoint/2010/main" val="382926906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DB32A7E-0E56-A4D0-CBDE-3E901BEE58BC}"/>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754A5AF-1EC7-1431-0048-FCC544C826C9}"/>
              </a:ext>
            </a:extLst>
          </p:cNvPr>
          <p:cNvPicPr>
            <a:picLocks noChangeAspect="1"/>
          </p:cNvPicPr>
          <p:nvPr/>
        </p:nvPicPr>
        <p:blipFill>
          <a:blip r:embed="rId2"/>
          <a:stretch>
            <a:fillRect/>
          </a:stretch>
        </p:blipFill>
        <p:spPr>
          <a:xfrm>
            <a:off x="2525720" y="1800333"/>
            <a:ext cx="7140559" cy="3779848"/>
          </a:xfrm>
          <a:prstGeom prst="rect">
            <a:avLst/>
          </a:prstGeom>
        </p:spPr>
      </p:pic>
    </p:spTree>
    <p:extLst>
      <p:ext uri="{BB962C8B-B14F-4D97-AF65-F5344CB8AC3E}">
        <p14:creationId xmlns:p14="http://schemas.microsoft.com/office/powerpoint/2010/main" val="36003302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8A41927-A7CE-425A-9A71-89BF14C48791}"/>
              </a:ext>
            </a:extLst>
          </p:cNvPr>
          <p:cNvPicPr>
            <a:picLocks noChangeAspect="1"/>
          </p:cNvPicPr>
          <p:nvPr/>
        </p:nvPicPr>
        <p:blipFill>
          <a:blip r:embed="rId2"/>
          <a:stretch>
            <a:fillRect/>
          </a:stretch>
        </p:blipFill>
        <p:spPr>
          <a:xfrm>
            <a:off x="1266825" y="1162050"/>
            <a:ext cx="9658350" cy="4533900"/>
          </a:xfrm>
          <a:prstGeom prst="rect">
            <a:avLst/>
          </a:prstGeom>
        </p:spPr>
      </p:pic>
      <p:sp>
        <p:nvSpPr>
          <p:cNvPr id="3" name="TextBox 2">
            <a:extLst>
              <a:ext uri="{FF2B5EF4-FFF2-40B4-BE49-F238E27FC236}">
                <a16:creationId xmlns:a16="http://schemas.microsoft.com/office/drawing/2014/main" id="{275A9943-722F-E541-B92D-8FDBE7729EEE}"/>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534492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5D5E5A5-8F50-574F-142C-538AC41A37FA}"/>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E05B192-2001-C099-FCD0-171A34B73D5C}"/>
              </a:ext>
            </a:extLst>
          </p:cNvPr>
          <p:cNvPicPr>
            <a:picLocks noChangeAspect="1"/>
          </p:cNvPicPr>
          <p:nvPr/>
        </p:nvPicPr>
        <p:blipFill>
          <a:blip r:embed="rId2"/>
          <a:stretch>
            <a:fillRect/>
          </a:stretch>
        </p:blipFill>
        <p:spPr>
          <a:xfrm>
            <a:off x="2730759" y="1823438"/>
            <a:ext cx="6988146" cy="3528366"/>
          </a:xfrm>
          <a:prstGeom prst="rect">
            <a:avLst/>
          </a:prstGeom>
        </p:spPr>
      </p:pic>
    </p:spTree>
    <p:extLst>
      <p:ext uri="{BB962C8B-B14F-4D97-AF65-F5344CB8AC3E}">
        <p14:creationId xmlns:p14="http://schemas.microsoft.com/office/powerpoint/2010/main" val="25114901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61CCA1D-AB69-4380-B7D1-AB132E2710F7}"/>
              </a:ext>
            </a:extLst>
          </p:cNvPr>
          <p:cNvPicPr>
            <a:picLocks noChangeAspect="1"/>
          </p:cNvPicPr>
          <p:nvPr/>
        </p:nvPicPr>
        <p:blipFill>
          <a:blip r:embed="rId2"/>
          <a:stretch>
            <a:fillRect/>
          </a:stretch>
        </p:blipFill>
        <p:spPr>
          <a:xfrm>
            <a:off x="1319212" y="1181100"/>
            <a:ext cx="9553575" cy="4495800"/>
          </a:xfrm>
          <a:prstGeom prst="rect">
            <a:avLst/>
          </a:prstGeom>
        </p:spPr>
      </p:pic>
      <p:sp>
        <p:nvSpPr>
          <p:cNvPr id="3" name="TextBox 2">
            <a:extLst>
              <a:ext uri="{FF2B5EF4-FFF2-40B4-BE49-F238E27FC236}">
                <a16:creationId xmlns:a16="http://schemas.microsoft.com/office/drawing/2014/main" id="{75951EA9-A913-B040-3335-775E851CE0F7}"/>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7978315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BB536F3-245F-723F-8ACA-AFA11B39F261}"/>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78934D-F304-BD9D-0B7E-D1D0BFB92AA1}"/>
              </a:ext>
            </a:extLst>
          </p:cNvPr>
          <p:cNvPicPr>
            <a:picLocks noChangeAspect="1"/>
          </p:cNvPicPr>
          <p:nvPr/>
        </p:nvPicPr>
        <p:blipFill>
          <a:blip r:embed="rId2"/>
          <a:stretch>
            <a:fillRect/>
          </a:stretch>
        </p:blipFill>
        <p:spPr>
          <a:xfrm>
            <a:off x="2560013" y="1548945"/>
            <a:ext cx="7071973" cy="3909399"/>
          </a:xfrm>
          <a:prstGeom prst="rect">
            <a:avLst/>
          </a:prstGeom>
        </p:spPr>
      </p:pic>
    </p:spTree>
    <p:extLst>
      <p:ext uri="{BB962C8B-B14F-4D97-AF65-F5344CB8AC3E}">
        <p14:creationId xmlns:p14="http://schemas.microsoft.com/office/powerpoint/2010/main" val="304300422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C438B64-F6C6-45D8-B3A6-A8E24ACEBC7B}"/>
              </a:ext>
            </a:extLst>
          </p:cNvPr>
          <p:cNvPicPr>
            <a:picLocks noChangeAspect="1"/>
          </p:cNvPicPr>
          <p:nvPr/>
        </p:nvPicPr>
        <p:blipFill>
          <a:blip r:embed="rId2"/>
          <a:stretch>
            <a:fillRect/>
          </a:stretch>
        </p:blipFill>
        <p:spPr>
          <a:xfrm>
            <a:off x="1262062" y="1433512"/>
            <a:ext cx="9667875" cy="3990975"/>
          </a:xfrm>
          <a:prstGeom prst="rect">
            <a:avLst/>
          </a:prstGeom>
        </p:spPr>
      </p:pic>
      <p:sp>
        <p:nvSpPr>
          <p:cNvPr id="3" name="TextBox 2">
            <a:extLst>
              <a:ext uri="{FF2B5EF4-FFF2-40B4-BE49-F238E27FC236}">
                <a16:creationId xmlns:a16="http://schemas.microsoft.com/office/drawing/2014/main" id="{58BCF7D0-718C-FB26-2B6B-2A8C0A5FCD58}"/>
              </a:ext>
            </a:extLst>
          </p:cNvPr>
          <p:cNvSpPr txBox="1"/>
          <p:nvPr/>
        </p:nvSpPr>
        <p:spPr>
          <a:xfrm>
            <a:off x="2730759" y="174246"/>
            <a:ext cx="7675984" cy="584775"/>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Step 2- </a:t>
            </a:r>
            <a:r>
              <a:rPr lang="en-IN" sz="3200" i="0" dirty="0">
                <a:effectLst/>
                <a:latin typeface="Calibri" panose="020F0502020204030204" pitchFamily="34" charset="0"/>
                <a:ea typeface="Calibri" panose="020F0502020204030204" pitchFamily="34" charset="0"/>
                <a:cs typeface="Calibri" panose="020F0502020204030204" pitchFamily="34" charset="0"/>
              </a:rPr>
              <a:t>Convolutional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505035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66B0AC-7B84-354A-C7A8-1ED30623234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20B8CB8-2D5D-A084-5671-39E7E8A3A931}"/>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3 – ACTIVATION LAYER</a:t>
            </a:r>
          </a:p>
        </p:txBody>
      </p:sp>
      <p:sp>
        <p:nvSpPr>
          <p:cNvPr id="5" name="Text Placeholder 4">
            <a:extLst>
              <a:ext uri="{FF2B5EF4-FFF2-40B4-BE49-F238E27FC236}">
                <a16:creationId xmlns:a16="http://schemas.microsoft.com/office/drawing/2014/main" id="{4DED6866-A55A-7DCD-497E-F302F89D693A}"/>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E212B59C-9E36-2640-CD5D-C68176202959}"/>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31956302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1F685D3-7904-4A0D-8564-CF6B4715C051}"/>
              </a:ext>
            </a:extLst>
          </p:cNvPr>
          <p:cNvPicPr>
            <a:picLocks noChangeAspect="1"/>
          </p:cNvPicPr>
          <p:nvPr/>
        </p:nvPicPr>
        <p:blipFill>
          <a:blip r:embed="rId2"/>
          <a:stretch>
            <a:fillRect/>
          </a:stretch>
        </p:blipFill>
        <p:spPr>
          <a:xfrm>
            <a:off x="661352" y="2585613"/>
            <a:ext cx="2114550" cy="3048000"/>
          </a:xfrm>
          <a:prstGeom prst="rect">
            <a:avLst/>
          </a:prstGeom>
        </p:spPr>
      </p:pic>
      <p:sp>
        <p:nvSpPr>
          <p:cNvPr id="4" name="TextBox 3">
            <a:extLst>
              <a:ext uri="{FF2B5EF4-FFF2-40B4-BE49-F238E27FC236}">
                <a16:creationId xmlns:a16="http://schemas.microsoft.com/office/drawing/2014/main" id="{185BA1C1-A703-4C34-86C0-233C51FCC1D9}"/>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sp>
        <p:nvSpPr>
          <p:cNvPr id="5" name="TextBox 4">
            <a:extLst>
              <a:ext uri="{FF2B5EF4-FFF2-40B4-BE49-F238E27FC236}">
                <a16:creationId xmlns:a16="http://schemas.microsoft.com/office/drawing/2014/main" id="{55E06D56-EDD5-4914-B3D0-2B3FAA39191E}"/>
              </a:ext>
            </a:extLst>
          </p:cNvPr>
          <p:cNvSpPr txBox="1"/>
          <p:nvPr/>
        </p:nvSpPr>
        <p:spPr>
          <a:xfrm>
            <a:off x="639192" y="985421"/>
            <a:ext cx="10137665" cy="707886"/>
          </a:xfrm>
          <a:prstGeom prst="rect">
            <a:avLst/>
          </a:prstGeom>
          <a:noFill/>
        </p:spPr>
        <p:txBody>
          <a:bodyPr wrap="square" rtlCol="0">
            <a:spAutoFit/>
          </a:bodyPr>
          <a:lstStyle/>
          <a:p>
            <a:r>
              <a:rPr lang="en-IN" sz="2000" dirty="0" err="1">
                <a:latin typeface="Calibri" panose="020F0502020204030204" pitchFamily="34" charset="0"/>
                <a:ea typeface="Calibri" panose="020F0502020204030204" pitchFamily="34" charset="0"/>
                <a:cs typeface="Calibri" panose="020F0502020204030204" pitchFamily="34" charset="0"/>
              </a:rPr>
              <a:t>ReLU</a:t>
            </a:r>
            <a:r>
              <a:rPr lang="en-IN" sz="2000" dirty="0">
                <a:latin typeface="Calibri" panose="020F0502020204030204" pitchFamily="34" charset="0"/>
                <a:ea typeface="Calibri" panose="020F0502020204030204" pitchFamily="34" charset="0"/>
                <a:cs typeface="Calibri" panose="020F0502020204030204" pitchFamily="34" charset="0"/>
              </a:rPr>
              <a:t> has only non-negative values, Negative values will be converted to Zero (0) </a:t>
            </a:r>
          </a:p>
          <a:p>
            <a:r>
              <a:rPr lang="en-IN" sz="2000" dirty="0">
                <a:latin typeface="Calibri" panose="020F0502020204030204" pitchFamily="34" charset="0"/>
                <a:ea typeface="Calibri" panose="020F0502020204030204" pitchFamily="34" charset="0"/>
                <a:cs typeface="Calibri" panose="020F0502020204030204" pitchFamily="34" charset="0"/>
              </a:rPr>
              <a:t>( This used to reduce linearity)</a:t>
            </a:r>
          </a:p>
        </p:txBody>
      </p:sp>
      <p:sp>
        <p:nvSpPr>
          <p:cNvPr id="6" name="TextBox 5">
            <a:extLst>
              <a:ext uri="{FF2B5EF4-FFF2-40B4-BE49-F238E27FC236}">
                <a16:creationId xmlns:a16="http://schemas.microsoft.com/office/drawing/2014/main" id="{FF83AC97-C0F9-4D61-80E7-530CBE579BA8}"/>
              </a:ext>
            </a:extLst>
          </p:cNvPr>
          <p:cNvSpPr txBox="1"/>
          <p:nvPr/>
        </p:nvSpPr>
        <p:spPr>
          <a:xfrm>
            <a:off x="826421" y="2122868"/>
            <a:ext cx="1784412"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Example </a:t>
            </a:r>
          </a:p>
        </p:txBody>
      </p:sp>
      <p:pic>
        <p:nvPicPr>
          <p:cNvPr id="10" name="Picture 9">
            <a:extLst>
              <a:ext uri="{FF2B5EF4-FFF2-40B4-BE49-F238E27FC236}">
                <a16:creationId xmlns:a16="http://schemas.microsoft.com/office/drawing/2014/main" id="{0028A623-97DB-4768-87B7-43BBC49D9D50}"/>
              </a:ext>
            </a:extLst>
          </p:cNvPr>
          <p:cNvPicPr>
            <a:picLocks noChangeAspect="1"/>
          </p:cNvPicPr>
          <p:nvPr/>
        </p:nvPicPr>
        <p:blipFill>
          <a:blip r:embed="rId3"/>
          <a:stretch>
            <a:fillRect/>
          </a:stretch>
        </p:blipFill>
        <p:spPr>
          <a:xfrm>
            <a:off x="4581239" y="2218178"/>
            <a:ext cx="2286000" cy="304800"/>
          </a:xfrm>
          <a:prstGeom prst="rect">
            <a:avLst/>
          </a:prstGeom>
        </p:spPr>
      </p:pic>
      <p:pic>
        <p:nvPicPr>
          <p:cNvPr id="7" name="Picture 6">
            <a:extLst>
              <a:ext uri="{FF2B5EF4-FFF2-40B4-BE49-F238E27FC236}">
                <a16:creationId xmlns:a16="http://schemas.microsoft.com/office/drawing/2014/main" id="{9129EFE6-5C48-6763-C659-9C595F90E002}"/>
              </a:ext>
            </a:extLst>
          </p:cNvPr>
          <p:cNvPicPr>
            <a:picLocks noChangeAspect="1"/>
          </p:cNvPicPr>
          <p:nvPr/>
        </p:nvPicPr>
        <p:blipFill>
          <a:blip r:embed="rId4"/>
          <a:stretch>
            <a:fillRect/>
          </a:stretch>
        </p:blipFill>
        <p:spPr>
          <a:xfrm>
            <a:off x="4401253" y="2740488"/>
            <a:ext cx="5558630" cy="3277757"/>
          </a:xfrm>
          <a:prstGeom prst="rect">
            <a:avLst/>
          </a:prstGeom>
        </p:spPr>
      </p:pic>
    </p:spTree>
    <p:extLst>
      <p:ext uri="{BB962C8B-B14F-4D97-AF65-F5344CB8AC3E}">
        <p14:creationId xmlns:p14="http://schemas.microsoft.com/office/powerpoint/2010/main" val="39029459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DD76E5-1409-0693-0C33-8FA10F6AA781}"/>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5" name="Picture 4">
            <a:extLst>
              <a:ext uri="{FF2B5EF4-FFF2-40B4-BE49-F238E27FC236}">
                <a16:creationId xmlns:a16="http://schemas.microsoft.com/office/drawing/2014/main" id="{323CFA5D-6671-2177-217C-9FD74442A358}"/>
              </a:ext>
            </a:extLst>
          </p:cNvPr>
          <p:cNvPicPr>
            <a:picLocks noChangeAspect="1"/>
          </p:cNvPicPr>
          <p:nvPr/>
        </p:nvPicPr>
        <p:blipFill>
          <a:blip r:embed="rId2"/>
          <a:stretch>
            <a:fillRect/>
          </a:stretch>
        </p:blipFill>
        <p:spPr>
          <a:xfrm>
            <a:off x="1710310" y="1187651"/>
            <a:ext cx="8771380" cy="4930567"/>
          </a:xfrm>
          <a:prstGeom prst="rect">
            <a:avLst/>
          </a:prstGeom>
        </p:spPr>
      </p:pic>
    </p:spTree>
    <p:extLst>
      <p:ext uri="{BB962C8B-B14F-4D97-AF65-F5344CB8AC3E}">
        <p14:creationId xmlns:p14="http://schemas.microsoft.com/office/powerpoint/2010/main" val="262255762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FC956F6-06DE-49C1-AE6B-C08B06D6A973}"/>
              </a:ext>
            </a:extLst>
          </p:cNvPr>
          <p:cNvSpPr txBox="1"/>
          <p:nvPr/>
        </p:nvSpPr>
        <p:spPr>
          <a:xfrm>
            <a:off x="1571348" y="902636"/>
            <a:ext cx="7457242"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Rectifier increases non-linearity </a:t>
            </a:r>
          </a:p>
        </p:txBody>
      </p:sp>
      <p:sp>
        <p:nvSpPr>
          <p:cNvPr id="2" name="TextBox 1">
            <a:extLst>
              <a:ext uri="{FF2B5EF4-FFF2-40B4-BE49-F238E27FC236}">
                <a16:creationId xmlns:a16="http://schemas.microsoft.com/office/drawing/2014/main" id="{CA125668-58A4-7EF0-7818-8396B396C131}"/>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6" name="Picture 5">
            <a:extLst>
              <a:ext uri="{FF2B5EF4-FFF2-40B4-BE49-F238E27FC236}">
                <a16:creationId xmlns:a16="http://schemas.microsoft.com/office/drawing/2014/main" id="{6019911D-30B2-C5C9-BD38-407D12A4A008}"/>
              </a:ext>
            </a:extLst>
          </p:cNvPr>
          <p:cNvPicPr>
            <a:picLocks noChangeAspect="1"/>
          </p:cNvPicPr>
          <p:nvPr/>
        </p:nvPicPr>
        <p:blipFill>
          <a:blip r:embed="rId2"/>
          <a:stretch>
            <a:fillRect/>
          </a:stretch>
        </p:blipFill>
        <p:spPr>
          <a:xfrm>
            <a:off x="1664922" y="1884215"/>
            <a:ext cx="8283658" cy="4153260"/>
          </a:xfrm>
          <a:prstGeom prst="rect">
            <a:avLst/>
          </a:prstGeom>
        </p:spPr>
      </p:pic>
    </p:spTree>
    <p:extLst>
      <p:ext uri="{BB962C8B-B14F-4D97-AF65-F5344CB8AC3E}">
        <p14:creationId xmlns:p14="http://schemas.microsoft.com/office/powerpoint/2010/main" val="33374825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DEDC1F-7661-F2F1-C0E6-7D8E45E7590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42A3DE-57A3-68F8-FA7C-1BD62F93DB51}"/>
              </a:ext>
            </a:extLst>
          </p:cNvPr>
          <p:cNvSpPr txBox="1"/>
          <p:nvPr/>
        </p:nvSpPr>
        <p:spPr>
          <a:xfrm>
            <a:off x="2923592" y="432533"/>
            <a:ext cx="6102220" cy="460382"/>
          </a:xfrm>
          <a:prstGeom prst="rect">
            <a:avLst/>
          </a:prstGeom>
          <a:noFill/>
        </p:spPr>
        <p:txBody>
          <a:bodyPr wrap="square">
            <a:spAutoFit/>
          </a:bodyPr>
          <a:lstStyle/>
          <a:p>
            <a:pPr algn="ctr">
              <a:lnSpc>
                <a:spcPts val="2700"/>
              </a:lnSpc>
              <a:spcAft>
                <a:spcPts val="750"/>
              </a:spcAft>
            </a:pPr>
            <a:r>
              <a:rPr lang="en-IN" sz="300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CNN </a:t>
            </a: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Architecture</a:t>
            </a:r>
          </a:p>
        </p:txBody>
      </p:sp>
      <p:pic>
        <p:nvPicPr>
          <p:cNvPr id="7" name="Picture 6">
            <a:extLst>
              <a:ext uri="{FF2B5EF4-FFF2-40B4-BE49-F238E27FC236}">
                <a16:creationId xmlns:a16="http://schemas.microsoft.com/office/drawing/2014/main" id="{13864798-14B8-2B2F-ADEF-FBB2C74F94C5}"/>
              </a:ext>
            </a:extLst>
          </p:cNvPr>
          <p:cNvPicPr>
            <a:picLocks noChangeAspect="1"/>
          </p:cNvPicPr>
          <p:nvPr/>
        </p:nvPicPr>
        <p:blipFill>
          <a:blip r:embed="rId2"/>
          <a:stretch>
            <a:fillRect/>
          </a:stretch>
        </p:blipFill>
        <p:spPr>
          <a:xfrm>
            <a:off x="2220824" y="1531010"/>
            <a:ext cx="7352384" cy="4206926"/>
          </a:xfrm>
          <a:prstGeom prst="rect">
            <a:avLst/>
          </a:prstGeom>
        </p:spPr>
      </p:pic>
    </p:spTree>
    <p:extLst>
      <p:ext uri="{BB962C8B-B14F-4D97-AF65-F5344CB8AC3E}">
        <p14:creationId xmlns:p14="http://schemas.microsoft.com/office/powerpoint/2010/main" val="26855503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7356B8-0859-1BCD-163A-B4CECDB732C5}"/>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5" name="Picture 4">
            <a:extLst>
              <a:ext uri="{FF2B5EF4-FFF2-40B4-BE49-F238E27FC236}">
                <a16:creationId xmlns:a16="http://schemas.microsoft.com/office/drawing/2014/main" id="{8BF000DF-3621-B70E-3F3E-B649CD6E2A8D}"/>
              </a:ext>
            </a:extLst>
          </p:cNvPr>
          <p:cNvPicPr>
            <a:picLocks noChangeAspect="1"/>
          </p:cNvPicPr>
          <p:nvPr/>
        </p:nvPicPr>
        <p:blipFill>
          <a:blip r:embed="rId2"/>
          <a:stretch>
            <a:fillRect/>
          </a:stretch>
        </p:blipFill>
        <p:spPr>
          <a:xfrm>
            <a:off x="1627342" y="1357258"/>
            <a:ext cx="7143433" cy="4473352"/>
          </a:xfrm>
          <a:prstGeom prst="rect">
            <a:avLst/>
          </a:prstGeom>
        </p:spPr>
      </p:pic>
    </p:spTree>
    <p:extLst>
      <p:ext uri="{BB962C8B-B14F-4D97-AF65-F5344CB8AC3E}">
        <p14:creationId xmlns:p14="http://schemas.microsoft.com/office/powerpoint/2010/main" val="5911805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6911188-B774-43A1-942C-2B06929A8D44}"/>
              </a:ext>
            </a:extLst>
          </p:cNvPr>
          <p:cNvSpPr txBox="1"/>
          <p:nvPr/>
        </p:nvSpPr>
        <p:spPr>
          <a:xfrm>
            <a:off x="1798001" y="843327"/>
            <a:ext cx="8930935"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After applying </a:t>
            </a:r>
            <a:r>
              <a:rPr lang="en-IN" sz="2000" dirty="0" err="1">
                <a:latin typeface="Calibri" panose="020F0502020204030204" pitchFamily="34" charset="0"/>
                <a:ea typeface="Calibri" panose="020F0502020204030204" pitchFamily="34" charset="0"/>
                <a:cs typeface="Calibri" panose="020F0502020204030204" pitchFamily="34" charset="0"/>
              </a:rPr>
              <a:t>ReLU</a:t>
            </a:r>
            <a:r>
              <a:rPr lang="en-IN" sz="2000" dirty="0">
                <a:latin typeface="Calibri" panose="020F0502020204030204" pitchFamily="34" charset="0"/>
                <a:ea typeface="Calibri" panose="020F0502020204030204" pitchFamily="34" charset="0"/>
                <a:cs typeface="Calibri" panose="020F0502020204030204" pitchFamily="34" charset="0"/>
              </a:rPr>
              <a:t> , it removes all back (Remove Negative) </a:t>
            </a:r>
          </a:p>
        </p:txBody>
      </p:sp>
      <p:sp>
        <p:nvSpPr>
          <p:cNvPr id="4" name="TextBox 3">
            <a:extLst>
              <a:ext uri="{FF2B5EF4-FFF2-40B4-BE49-F238E27FC236}">
                <a16:creationId xmlns:a16="http://schemas.microsoft.com/office/drawing/2014/main" id="{E0169C1C-4152-D8A9-D610-28A3F75ACAFF}"/>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6" name="Picture 5">
            <a:extLst>
              <a:ext uri="{FF2B5EF4-FFF2-40B4-BE49-F238E27FC236}">
                <a16:creationId xmlns:a16="http://schemas.microsoft.com/office/drawing/2014/main" id="{E1E17BA9-566E-30B4-E540-8F58121090EC}"/>
              </a:ext>
            </a:extLst>
          </p:cNvPr>
          <p:cNvPicPr>
            <a:picLocks noChangeAspect="1"/>
          </p:cNvPicPr>
          <p:nvPr/>
        </p:nvPicPr>
        <p:blipFill>
          <a:blip r:embed="rId2"/>
          <a:stretch>
            <a:fillRect/>
          </a:stretch>
        </p:blipFill>
        <p:spPr>
          <a:xfrm>
            <a:off x="2476186" y="1514948"/>
            <a:ext cx="7239627" cy="4313294"/>
          </a:xfrm>
          <a:prstGeom prst="rect">
            <a:avLst/>
          </a:prstGeom>
        </p:spPr>
      </p:pic>
    </p:spTree>
    <p:extLst>
      <p:ext uri="{BB962C8B-B14F-4D97-AF65-F5344CB8AC3E}">
        <p14:creationId xmlns:p14="http://schemas.microsoft.com/office/powerpoint/2010/main" val="1894668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2561468-DC6A-747D-DDD9-46A1965AD32C}"/>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5" name="Picture 4">
            <a:extLst>
              <a:ext uri="{FF2B5EF4-FFF2-40B4-BE49-F238E27FC236}">
                <a16:creationId xmlns:a16="http://schemas.microsoft.com/office/drawing/2014/main" id="{81D84010-6C8C-0A74-2910-F4F5A2DF0425}"/>
              </a:ext>
            </a:extLst>
          </p:cNvPr>
          <p:cNvPicPr>
            <a:picLocks noChangeAspect="1"/>
          </p:cNvPicPr>
          <p:nvPr/>
        </p:nvPicPr>
        <p:blipFill>
          <a:blip r:embed="rId2"/>
          <a:stretch>
            <a:fillRect/>
          </a:stretch>
        </p:blipFill>
        <p:spPr>
          <a:xfrm>
            <a:off x="2515297" y="1577179"/>
            <a:ext cx="6178183" cy="4217131"/>
          </a:xfrm>
          <a:prstGeom prst="rect">
            <a:avLst/>
          </a:prstGeom>
        </p:spPr>
      </p:pic>
    </p:spTree>
    <p:extLst>
      <p:ext uri="{BB962C8B-B14F-4D97-AF65-F5344CB8AC3E}">
        <p14:creationId xmlns:p14="http://schemas.microsoft.com/office/powerpoint/2010/main" val="33715268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4761B64-246F-40BA-905A-F3A72B212718}"/>
              </a:ext>
            </a:extLst>
          </p:cNvPr>
          <p:cNvPicPr>
            <a:picLocks noChangeAspect="1"/>
          </p:cNvPicPr>
          <p:nvPr/>
        </p:nvPicPr>
        <p:blipFill>
          <a:blip r:embed="rId2"/>
          <a:stretch>
            <a:fillRect/>
          </a:stretch>
        </p:blipFill>
        <p:spPr>
          <a:xfrm>
            <a:off x="1305375" y="802400"/>
            <a:ext cx="9714802" cy="5613924"/>
          </a:xfrm>
          <a:prstGeom prst="rect">
            <a:avLst/>
          </a:prstGeom>
        </p:spPr>
      </p:pic>
      <p:sp>
        <p:nvSpPr>
          <p:cNvPr id="2" name="TextBox 1">
            <a:extLst>
              <a:ext uri="{FF2B5EF4-FFF2-40B4-BE49-F238E27FC236}">
                <a16:creationId xmlns:a16="http://schemas.microsoft.com/office/drawing/2014/main" id="{39BDA50A-00ED-3E94-B2F7-74A1CBDC830E}"/>
              </a:ext>
            </a:extLst>
          </p:cNvPr>
          <p:cNvSpPr txBox="1"/>
          <p:nvPr/>
        </p:nvSpPr>
        <p:spPr>
          <a:xfrm>
            <a:off x="2775902"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spTree>
    <p:extLst>
      <p:ext uri="{BB962C8B-B14F-4D97-AF65-F5344CB8AC3E}">
        <p14:creationId xmlns:p14="http://schemas.microsoft.com/office/powerpoint/2010/main" val="200372168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88040D6-3C7C-59B4-BAE1-CC8869E1764A}"/>
              </a:ext>
            </a:extLst>
          </p:cNvPr>
          <p:cNvSpPr txBox="1"/>
          <p:nvPr/>
        </p:nvSpPr>
        <p:spPr>
          <a:xfrm>
            <a:off x="2122759" y="248402"/>
            <a:ext cx="8131946" cy="553998"/>
          </a:xfrm>
          <a:prstGeom prst="rect">
            <a:avLst/>
          </a:prstGeom>
          <a:noFill/>
        </p:spPr>
        <p:txBody>
          <a:bodyPr wrap="square" rtlCol="0">
            <a:spAutoFit/>
          </a:bodyPr>
          <a:lstStyle/>
          <a:p>
            <a:r>
              <a:rPr lang="en-IN" sz="3000" dirty="0" err="1">
                <a:latin typeface="Calibri" panose="020F0502020204030204" pitchFamily="34" charset="0"/>
                <a:ea typeface="Calibri" panose="020F0502020204030204" pitchFamily="34" charset="0"/>
                <a:cs typeface="Calibri" panose="020F0502020204030204" pitchFamily="34" charset="0"/>
              </a:rPr>
              <a:t>ReLU</a:t>
            </a:r>
            <a:r>
              <a:rPr lang="en-IN" sz="3000" dirty="0">
                <a:latin typeface="Calibri" panose="020F0502020204030204" pitchFamily="34" charset="0"/>
                <a:ea typeface="Calibri" panose="020F0502020204030204" pitchFamily="34" charset="0"/>
                <a:cs typeface="Calibri" panose="020F0502020204030204" pitchFamily="34" charset="0"/>
              </a:rPr>
              <a:t>: Rectifier Linear Unit Function Layer </a:t>
            </a:r>
          </a:p>
        </p:txBody>
      </p:sp>
      <p:pic>
        <p:nvPicPr>
          <p:cNvPr id="6" name="Picture 5">
            <a:extLst>
              <a:ext uri="{FF2B5EF4-FFF2-40B4-BE49-F238E27FC236}">
                <a16:creationId xmlns:a16="http://schemas.microsoft.com/office/drawing/2014/main" id="{238067B1-6201-D8F8-79B8-E58EE43AAFEB}"/>
              </a:ext>
            </a:extLst>
          </p:cNvPr>
          <p:cNvPicPr>
            <a:picLocks noChangeAspect="1"/>
          </p:cNvPicPr>
          <p:nvPr/>
        </p:nvPicPr>
        <p:blipFill>
          <a:blip r:embed="rId2"/>
          <a:stretch>
            <a:fillRect/>
          </a:stretch>
        </p:blipFill>
        <p:spPr>
          <a:xfrm>
            <a:off x="1432515" y="1188998"/>
            <a:ext cx="6918382" cy="4480004"/>
          </a:xfrm>
          <a:prstGeom prst="rect">
            <a:avLst/>
          </a:prstGeom>
        </p:spPr>
      </p:pic>
    </p:spTree>
    <p:extLst>
      <p:ext uri="{BB962C8B-B14F-4D97-AF65-F5344CB8AC3E}">
        <p14:creationId xmlns:p14="http://schemas.microsoft.com/office/powerpoint/2010/main" val="324131618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C889871-FC63-4E54-91C5-8A1B51BD5705}"/>
              </a:ext>
            </a:extLst>
          </p:cNvPr>
          <p:cNvPicPr>
            <a:picLocks noChangeAspect="1"/>
          </p:cNvPicPr>
          <p:nvPr/>
        </p:nvPicPr>
        <p:blipFill>
          <a:blip r:embed="rId2"/>
          <a:stretch>
            <a:fillRect/>
          </a:stretch>
        </p:blipFill>
        <p:spPr>
          <a:xfrm>
            <a:off x="822525" y="741445"/>
            <a:ext cx="8783888" cy="2986134"/>
          </a:xfrm>
          <a:prstGeom prst="rect">
            <a:avLst/>
          </a:prstGeom>
        </p:spPr>
      </p:pic>
      <p:pic>
        <p:nvPicPr>
          <p:cNvPr id="5" name="Picture 4">
            <a:extLst>
              <a:ext uri="{FF2B5EF4-FFF2-40B4-BE49-F238E27FC236}">
                <a16:creationId xmlns:a16="http://schemas.microsoft.com/office/drawing/2014/main" id="{1A63484B-2777-4B9E-B181-81A87507361D}"/>
              </a:ext>
            </a:extLst>
          </p:cNvPr>
          <p:cNvPicPr>
            <a:picLocks noChangeAspect="1"/>
          </p:cNvPicPr>
          <p:nvPr/>
        </p:nvPicPr>
        <p:blipFill>
          <a:blip r:embed="rId3"/>
          <a:stretch>
            <a:fillRect/>
          </a:stretch>
        </p:blipFill>
        <p:spPr>
          <a:xfrm>
            <a:off x="1390973" y="3976734"/>
            <a:ext cx="4829175" cy="2438400"/>
          </a:xfrm>
          <a:prstGeom prst="rect">
            <a:avLst/>
          </a:prstGeom>
        </p:spPr>
      </p:pic>
      <p:sp>
        <p:nvSpPr>
          <p:cNvPr id="2" name="TextBox 1">
            <a:extLst>
              <a:ext uri="{FF2B5EF4-FFF2-40B4-BE49-F238E27FC236}">
                <a16:creationId xmlns:a16="http://schemas.microsoft.com/office/drawing/2014/main" id="{C63B264E-94B7-BEF7-20C8-C6A8C6DEAA62}"/>
              </a:ext>
            </a:extLst>
          </p:cNvPr>
          <p:cNvSpPr txBox="1"/>
          <p:nvPr/>
        </p:nvSpPr>
        <p:spPr>
          <a:xfrm>
            <a:off x="2122759" y="16586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a:t>
            </a:r>
          </a:p>
        </p:txBody>
      </p:sp>
    </p:spTree>
    <p:extLst>
      <p:ext uri="{BB962C8B-B14F-4D97-AF65-F5344CB8AC3E}">
        <p14:creationId xmlns:p14="http://schemas.microsoft.com/office/powerpoint/2010/main" val="140033611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B93567-A408-DFF1-4970-CCB76FA2F2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11B683-FF98-523A-5B83-825BFD88E82E}"/>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4 – POOLING LAYER</a:t>
            </a:r>
          </a:p>
        </p:txBody>
      </p:sp>
      <p:sp>
        <p:nvSpPr>
          <p:cNvPr id="5" name="Text Placeholder 4">
            <a:extLst>
              <a:ext uri="{FF2B5EF4-FFF2-40B4-BE49-F238E27FC236}">
                <a16:creationId xmlns:a16="http://schemas.microsoft.com/office/drawing/2014/main" id="{F4B31F34-2EAC-754A-2133-0A8420674607}"/>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986E2E45-5C5E-E3A4-1E1B-EDDE5BD90947}"/>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6686725"/>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29939F-C16D-E3CF-4923-DFC3C77E128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A81BA47-9E4D-26A5-BAC9-27177CC61B33}"/>
              </a:ext>
            </a:extLst>
          </p:cNvPr>
          <p:cNvSpPr txBox="1"/>
          <p:nvPr/>
        </p:nvSpPr>
        <p:spPr>
          <a:xfrm>
            <a:off x="1761201" y="1358647"/>
            <a:ext cx="8343852" cy="2554545"/>
          </a:xfrm>
          <a:prstGeom prst="rect">
            <a:avLst/>
          </a:prstGeom>
          <a:noFill/>
        </p:spPr>
        <p:txBody>
          <a:bodyPr wrap="square" rtlCol="0">
            <a:spAutoFit/>
          </a:bodyPr>
          <a:lstStyle/>
          <a:p>
            <a:r>
              <a:rPr lang="en-US" sz="2000" b="0" i="0" dirty="0">
                <a:effectLst/>
                <a:latin typeface="Calibri" panose="020F0502020204030204" pitchFamily="34" charset="0"/>
                <a:ea typeface="Calibri" panose="020F0502020204030204" pitchFamily="34" charset="0"/>
                <a:cs typeface="Calibri" panose="020F0502020204030204" pitchFamily="34" charset="0"/>
              </a:rPr>
              <a:t>Pooling Layer typically used after the convolutional layer to reduce the spatial </a:t>
            </a:r>
            <a:r>
              <a:rPr lang="en-IN" sz="2000" b="0" i="0" dirty="0">
                <a:effectLst/>
                <a:latin typeface="Calibri" panose="020F0502020204030204" pitchFamily="34" charset="0"/>
                <a:ea typeface="Calibri" panose="020F0502020204030204" pitchFamily="34" charset="0"/>
                <a:cs typeface="Calibri" panose="020F0502020204030204" pitchFamily="34" charset="0"/>
              </a:rPr>
              <a:t>(width and height)</a:t>
            </a:r>
            <a:r>
              <a:rPr lang="en-US" sz="2000" b="0" i="0" dirty="0">
                <a:effectLst/>
                <a:latin typeface="Calibri" panose="020F0502020204030204" pitchFamily="34" charset="0"/>
                <a:ea typeface="Calibri" panose="020F0502020204030204" pitchFamily="34" charset="0"/>
                <a:cs typeface="Calibri" panose="020F0502020204030204" pitchFamily="34" charset="0"/>
              </a:rPr>
              <a:t>dimensions of feature maps and decrease the data volume and parameter count.</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Google Sans"/>
              </a:rPr>
              <a:t>It does this by aggregating information from nearby pixels into a single value, typically using max pooling or average pooling. This down sampling process helps reduce computation, control overfitting, and make the network more robust to variations in input.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3941D9D1-9F8D-065D-665C-42FEE685D60F}"/>
              </a:ext>
            </a:extLst>
          </p:cNvPr>
          <p:cNvSpPr txBox="1"/>
          <p:nvPr/>
        </p:nvSpPr>
        <p:spPr>
          <a:xfrm>
            <a:off x="2122759" y="61081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Pooling Layer</a:t>
            </a:r>
          </a:p>
        </p:txBody>
      </p:sp>
    </p:spTree>
    <p:extLst>
      <p:ext uri="{BB962C8B-B14F-4D97-AF65-F5344CB8AC3E}">
        <p14:creationId xmlns:p14="http://schemas.microsoft.com/office/powerpoint/2010/main" val="3406482931"/>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9FDDD9-C839-4700-2322-5EA0B78F14E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8543EC13-B791-69F7-ADA8-7E8644385E3C}"/>
              </a:ext>
            </a:extLst>
          </p:cNvPr>
          <p:cNvSpPr txBox="1"/>
          <p:nvPr/>
        </p:nvSpPr>
        <p:spPr>
          <a:xfrm>
            <a:off x="681135" y="1218688"/>
            <a:ext cx="10431624" cy="4093428"/>
          </a:xfrm>
          <a:prstGeom prst="rect">
            <a:avLst/>
          </a:prstGeom>
          <a:noFill/>
        </p:spPr>
        <p:txBody>
          <a:bodyPr wrap="square" rtlCol="0">
            <a:spAutoFit/>
          </a:bodyPr>
          <a:lstStyle/>
          <a:p>
            <a:r>
              <a:rPr lang="en-US" sz="2000" b="1" i="0" dirty="0">
                <a:solidFill>
                  <a:srgbClr val="001D35"/>
                </a:solidFill>
                <a:effectLst/>
                <a:latin typeface="Google Sans"/>
              </a:rPr>
              <a:t>Key points about pooling layers</a:t>
            </a:r>
          </a:p>
          <a:p>
            <a:endParaRPr lang="en-US" sz="2000" dirty="0">
              <a:solidFill>
                <a:srgbClr val="001D35"/>
              </a:solidFill>
              <a:latin typeface="Google Sans"/>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Dimensionality Reduction: </a:t>
            </a:r>
            <a:r>
              <a:rPr lang="en-US" sz="2000" dirty="0">
                <a:latin typeface="Calibri" panose="020F0502020204030204" pitchFamily="34" charset="0"/>
                <a:ea typeface="Calibri" panose="020F0502020204030204" pitchFamily="34" charset="0"/>
                <a:cs typeface="Calibri" panose="020F0502020204030204" pitchFamily="34" charset="0"/>
              </a:rPr>
              <a:t>Pooling layers reduce the spatial dimensions (width and height) of the feature maps.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Feature Aggregation: </a:t>
            </a:r>
            <a:r>
              <a:rPr lang="en-US" sz="2000" dirty="0">
                <a:latin typeface="Calibri" panose="020F0502020204030204" pitchFamily="34" charset="0"/>
                <a:ea typeface="Calibri" panose="020F0502020204030204" pitchFamily="34" charset="0"/>
                <a:cs typeface="Calibri" panose="020F0502020204030204" pitchFamily="34" charset="0"/>
              </a:rPr>
              <a:t>They aggregate information from nearby pixels, like taking the maximum or average value within a region.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Translation Invariance: </a:t>
            </a:r>
            <a:r>
              <a:rPr lang="en-US" sz="2000" dirty="0">
                <a:latin typeface="Calibri" panose="020F0502020204030204" pitchFamily="34" charset="0"/>
                <a:ea typeface="Calibri" panose="020F0502020204030204" pitchFamily="34" charset="0"/>
                <a:cs typeface="Calibri" panose="020F0502020204030204" pitchFamily="34" charset="0"/>
              </a:rPr>
              <a:t>Pooling makes the network more robust to small shifts or changes in input location. </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Computational Efficiency: </a:t>
            </a:r>
            <a:r>
              <a:rPr lang="en-US" sz="2000" dirty="0">
                <a:latin typeface="Calibri" panose="020F0502020204030204" pitchFamily="34" charset="0"/>
                <a:ea typeface="Calibri" panose="020F0502020204030204" pitchFamily="34" charset="0"/>
                <a:cs typeface="Calibri" panose="020F0502020204030204" pitchFamily="34" charset="0"/>
              </a:rPr>
              <a:t>By reducing the size of feature maps, pooling layers also reduce the amount of computation needed.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8FF747CD-BD28-DA90-CFC9-B50711BE70EA}"/>
              </a:ext>
            </a:extLst>
          </p:cNvPr>
          <p:cNvSpPr txBox="1"/>
          <p:nvPr/>
        </p:nvSpPr>
        <p:spPr>
          <a:xfrm>
            <a:off x="2122759" y="333818"/>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Pooling Layer</a:t>
            </a:r>
          </a:p>
        </p:txBody>
      </p:sp>
    </p:spTree>
    <p:extLst>
      <p:ext uri="{BB962C8B-B14F-4D97-AF65-F5344CB8AC3E}">
        <p14:creationId xmlns:p14="http://schemas.microsoft.com/office/powerpoint/2010/main" val="252723394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B9E59A-50D7-E8FF-CF1A-F6B32C008B65}"/>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FEE57AA0-B608-2A82-20AF-1D15E7992222}"/>
              </a:ext>
            </a:extLst>
          </p:cNvPr>
          <p:cNvSpPr txBox="1"/>
          <p:nvPr/>
        </p:nvSpPr>
        <p:spPr>
          <a:xfrm>
            <a:off x="681135" y="1078729"/>
            <a:ext cx="10431624" cy="5324535"/>
          </a:xfrm>
          <a:prstGeom prst="rect">
            <a:avLst/>
          </a:prstGeom>
          <a:noFill/>
        </p:spPr>
        <p:txBody>
          <a:bodyPr wrap="square" rtlCol="0">
            <a:spAutoFit/>
          </a:bodyPr>
          <a:lstStyle/>
          <a:p>
            <a:pPr marL="342900" indent="-342900">
              <a:buFont typeface="Arial" panose="020B0604020202020204" pitchFamily="34" charset="0"/>
              <a:buChar char="•"/>
            </a:pPr>
            <a:r>
              <a:rPr lang="en-IN" sz="2000" b="1" i="0" dirty="0">
                <a:effectLst/>
                <a:latin typeface="Calibri" panose="020F0502020204030204" pitchFamily="34" charset="0"/>
                <a:ea typeface="Calibri" panose="020F0502020204030204" pitchFamily="34" charset="0"/>
                <a:cs typeface="Calibri" panose="020F0502020204030204" pitchFamily="34" charset="0"/>
              </a:rPr>
              <a:t>Max Pooling : </a:t>
            </a:r>
            <a:r>
              <a:rPr lang="en-US" sz="2000" b="0" i="0" dirty="0">
                <a:effectLst/>
                <a:latin typeface="Calibri" panose="020F0502020204030204" pitchFamily="34" charset="0"/>
                <a:ea typeface="Calibri" panose="020F0502020204030204" pitchFamily="34" charset="0"/>
                <a:cs typeface="Calibri" panose="020F0502020204030204" pitchFamily="34" charset="0"/>
              </a:rPr>
              <a:t>Max pooling selects the maximum value within a specified region of the feature map. </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1" i="0" dirty="0">
                <a:effectLst/>
                <a:latin typeface="Calibri" panose="020F0502020204030204" pitchFamily="34" charset="0"/>
                <a:ea typeface="Calibri" panose="020F0502020204030204" pitchFamily="34" charset="0"/>
                <a:cs typeface="Calibri" panose="020F0502020204030204" pitchFamily="34" charset="0"/>
              </a:rPr>
              <a:t>Average Pooling</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0" i="0" dirty="0">
                <a:effectLst/>
                <a:latin typeface="Calibri" panose="020F0502020204030204" pitchFamily="34" charset="0"/>
                <a:ea typeface="Calibri" panose="020F0502020204030204" pitchFamily="34" charset="0"/>
                <a:cs typeface="Calibri" panose="020F0502020204030204" pitchFamily="34" charset="0"/>
              </a:rPr>
              <a:t>Average pooling calculates the average of all values within a specified region of the feature map. </a:t>
            </a:r>
          </a:p>
          <a:p>
            <a:pPr marL="342900" indent="-342900">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1" i="0" dirty="0">
                <a:effectLst/>
                <a:latin typeface="Calibri" panose="020F0502020204030204" pitchFamily="34" charset="0"/>
                <a:ea typeface="Calibri" panose="020F0502020204030204" pitchFamily="34" charset="0"/>
                <a:cs typeface="Calibri" panose="020F0502020204030204" pitchFamily="34" charset="0"/>
              </a:rPr>
              <a:t>Global Pooling</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0" i="0" dirty="0">
                <a:effectLst/>
                <a:latin typeface="Calibri" panose="020F0502020204030204" pitchFamily="34" charset="0"/>
                <a:ea typeface="Calibri" panose="020F0502020204030204" pitchFamily="34" charset="0"/>
                <a:cs typeface="Calibri" panose="020F0502020204030204" pitchFamily="34" charset="0"/>
              </a:rPr>
              <a:t>Global pooling applies max or average pooling across the entire feature map, resulting in a single value per feature map. Global Max Pooling and Global Average Pooling. </a:t>
            </a:r>
          </a:p>
          <a:p>
            <a:pPr marL="342900" indent="-342900">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Sum Pooling: </a:t>
            </a:r>
            <a:r>
              <a:rPr lang="en-US" sz="2000" dirty="0">
                <a:latin typeface="Calibri" panose="020F0502020204030204" pitchFamily="34" charset="0"/>
                <a:ea typeface="Calibri" panose="020F0502020204030204" pitchFamily="34" charset="0"/>
                <a:cs typeface="Calibri" panose="020F0502020204030204" pitchFamily="34" charset="0"/>
              </a:rPr>
              <a:t>Calculates the sum of all values within a region.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Stochastic Pooling: </a:t>
            </a:r>
            <a:r>
              <a:rPr lang="en-US" sz="2000" dirty="0">
                <a:latin typeface="Calibri" panose="020F0502020204030204" pitchFamily="34" charset="0"/>
                <a:ea typeface="Calibri" panose="020F0502020204030204" pitchFamily="34" charset="0"/>
                <a:cs typeface="Calibri" panose="020F0502020204030204" pitchFamily="34" charset="0"/>
              </a:rPr>
              <a:t>Inspired by dropout, it randomly selects values within a region based on their probability, offering a more flexible approach.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Region of Interest (</a:t>
            </a:r>
            <a:r>
              <a:rPr lang="en-US" sz="2000" b="1" dirty="0" err="1">
                <a:latin typeface="Calibri" panose="020F0502020204030204" pitchFamily="34" charset="0"/>
                <a:ea typeface="Calibri" panose="020F0502020204030204" pitchFamily="34" charset="0"/>
                <a:cs typeface="Calibri" panose="020F0502020204030204" pitchFamily="34" charset="0"/>
              </a:rPr>
              <a:t>RoI</a:t>
            </a:r>
            <a:r>
              <a:rPr lang="en-US" sz="2000" b="1" dirty="0">
                <a:latin typeface="Calibri" panose="020F0502020204030204" pitchFamily="34" charset="0"/>
                <a:ea typeface="Calibri" panose="020F0502020204030204" pitchFamily="34" charset="0"/>
                <a:cs typeface="Calibri" panose="020F0502020204030204" pitchFamily="34" charset="0"/>
              </a:rPr>
              <a:t>) Pooling: </a:t>
            </a:r>
            <a:r>
              <a:rPr lang="en-US" sz="2000" dirty="0">
                <a:latin typeface="Calibri" panose="020F0502020204030204" pitchFamily="34" charset="0"/>
                <a:ea typeface="Calibri" panose="020F0502020204030204" pitchFamily="34" charset="0"/>
                <a:cs typeface="Calibri" panose="020F0502020204030204" pitchFamily="34" charset="0"/>
              </a:rPr>
              <a:t>A technique used in object detection to extract fixed-size feature maps from variable-sized regions. </a:t>
            </a:r>
          </a:p>
          <a:p>
            <a:pPr marL="457200" indent="-457200">
              <a:buAutoNum type="arabicPeriod"/>
            </a:pP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6FE2F53C-F717-7237-16E0-9F13296F3756}"/>
              </a:ext>
            </a:extLst>
          </p:cNvPr>
          <p:cNvSpPr txBox="1"/>
          <p:nvPr/>
        </p:nvSpPr>
        <p:spPr>
          <a:xfrm>
            <a:off x="2122759" y="333818"/>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Types of Pooling</a:t>
            </a:r>
          </a:p>
        </p:txBody>
      </p:sp>
    </p:spTree>
    <p:extLst>
      <p:ext uri="{BB962C8B-B14F-4D97-AF65-F5344CB8AC3E}">
        <p14:creationId xmlns:p14="http://schemas.microsoft.com/office/powerpoint/2010/main" val="22008893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7FBBC1-8C30-5E26-2F7F-8273FBDFD5EC}"/>
              </a:ext>
            </a:extLst>
          </p:cNvPr>
          <p:cNvPicPr>
            <a:picLocks noChangeAspect="1"/>
          </p:cNvPicPr>
          <p:nvPr/>
        </p:nvPicPr>
        <p:blipFill>
          <a:blip r:embed="rId2"/>
          <a:stretch>
            <a:fillRect/>
          </a:stretch>
        </p:blipFill>
        <p:spPr>
          <a:xfrm>
            <a:off x="1345205" y="1197372"/>
            <a:ext cx="9800169" cy="4892464"/>
          </a:xfrm>
          <a:prstGeom prst="rect">
            <a:avLst/>
          </a:prstGeom>
        </p:spPr>
      </p:pic>
      <p:sp>
        <p:nvSpPr>
          <p:cNvPr id="5" name="TextBox 4">
            <a:extLst>
              <a:ext uri="{FF2B5EF4-FFF2-40B4-BE49-F238E27FC236}">
                <a16:creationId xmlns:a16="http://schemas.microsoft.com/office/drawing/2014/main" id="{C0D2C65B-8F99-9B31-BDE0-A8611F2CD899}"/>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51139520"/>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D360A-6CCC-D694-2639-37C22B1C6FA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BCBB424-329F-9AE0-3A86-06428FBEA7B7}"/>
              </a:ext>
            </a:extLst>
          </p:cNvPr>
          <p:cNvSpPr txBox="1"/>
          <p:nvPr/>
        </p:nvSpPr>
        <p:spPr>
          <a:xfrm>
            <a:off x="2122759" y="16586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 Steps </a:t>
            </a:r>
          </a:p>
        </p:txBody>
      </p:sp>
      <p:sp>
        <p:nvSpPr>
          <p:cNvPr id="5" name="TextBox 4">
            <a:extLst>
              <a:ext uri="{FF2B5EF4-FFF2-40B4-BE49-F238E27FC236}">
                <a16:creationId xmlns:a16="http://schemas.microsoft.com/office/drawing/2014/main" id="{9FAD27D4-5B4A-9744-A285-ECA48E3FE890}"/>
              </a:ext>
            </a:extLst>
          </p:cNvPr>
          <p:cNvSpPr txBox="1"/>
          <p:nvPr/>
        </p:nvSpPr>
        <p:spPr>
          <a:xfrm>
            <a:off x="531846" y="852817"/>
            <a:ext cx="11290040" cy="5068439"/>
          </a:xfrm>
          <a:prstGeom prst="rect">
            <a:avLst/>
          </a:prstGeom>
          <a:noFill/>
        </p:spPr>
        <p:txBody>
          <a:bodyPr wrap="square">
            <a:spAutoFit/>
          </a:bodyPr>
          <a:lstStyle/>
          <a:p>
            <a:pPr marL="342900" indent="-342900" algn="l">
              <a:lnSpc>
                <a:spcPts val="1650"/>
              </a:lnSpc>
              <a:spcBef>
                <a:spcPts val="75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Input Feature Map: </a:t>
            </a:r>
            <a:r>
              <a:rPr lang="en-US" sz="2000" b="0" i="0" dirty="0">
                <a:effectLst/>
                <a:latin typeface="Calibri" panose="020F0502020204030204" pitchFamily="34" charset="0"/>
                <a:ea typeface="Calibri" panose="020F0502020204030204" pitchFamily="34" charset="0"/>
                <a:cs typeface="Calibri" panose="020F0502020204030204" pitchFamily="34" charset="0"/>
              </a:rPr>
              <a:t>Max pooling takes as input a feature map produced by a convolutional layer. </a:t>
            </a:r>
          </a:p>
          <a:p>
            <a:pPr algn="l">
              <a:lnSpc>
                <a:spcPts val="1650"/>
              </a:lnSpc>
              <a:spcBef>
                <a:spcPts val="750"/>
              </a:spcBef>
              <a:spcAft>
                <a:spcPts val="600"/>
              </a:spcAft>
            </a:pPr>
            <a:r>
              <a:rPr lang="en-US" sz="2000" b="0" i="0" dirty="0">
                <a:effectLst/>
                <a:latin typeface="Calibri" panose="020F0502020204030204" pitchFamily="34" charset="0"/>
                <a:ea typeface="Calibri" panose="020F0502020204030204" pitchFamily="34" charset="0"/>
                <a:cs typeface="Calibri" panose="020F0502020204030204" pitchFamily="34" charset="0"/>
              </a:rPr>
              <a:t>       This feature map represents the activations or output of the convolutional layer. </a:t>
            </a:r>
          </a:p>
          <a:p>
            <a:pPr marL="342900" indent="-342900" algn="l">
              <a:lnSpc>
                <a:spcPts val="1650"/>
              </a:lnSpc>
              <a:spcBef>
                <a:spcPts val="750"/>
              </a:spcBef>
              <a:spcAft>
                <a:spcPts val="600"/>
              </a:spcAft>
              <a:buFont typeface="Arial" panose="020B0604020202020204" pitchFamily="34" charset="0"/>
              <a:buChar char="•"/>
            </a:pPr>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75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Pooling Window: </a:t>
            </a:r>
            <a:r>
              <a:rPr lang="en-US" sz="2000" b="0" i="0" dirty="0">
                <a:effectLst/>
                <a:latin typeface="Calibri" panose="020F0502020204030204" pitchFamily="34" charset="0"/>
                <a:ea typeface="Calibri" panose="020F0502020204030204" pitchFamily="34" charset="0"/>
                <a:cs typeface="Calibri" panose="020F0502020204030204" pitchFamily="34" charset="0"/>
              </a:rPr>
              <a:t>A rectangular window, typically 2x2, is used to divide the input feature map into smaller, non-overlapping regions. </a:t>
            </a:r>
          </a:p>
          <a:p>
            <a:pPr marL="342900" indent="-342900" algn="l">
              <a:lnSpc>
                <a:spcPts val="1650"/>
              </a:lnSpc>
              <a:spcBef>
                <a:spcPts val="750"/>
              </a:spcBef>
              <a:spcAft>
                <a:spcPts val="600"/>
              </a:spcAft>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75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Maximum Value Selection: </a:t>
            </a:r>
            <a:r>
              <a:rPr lang="en-US" sz="2000" b="0" i="0" dirty="0">
                <a:effectLst/>
                <a:latin typeface="Calibri" panose="020F0502020204030204" pitchFamily="34" charset="0"/>
                <a:ea typeface="Calibri" panose="020F0502020204030204" pitchFamily="34" charset="0"/>
                <a:cs typeface="Calibri" panose="020F0502020204030204" pitchFamily="34" charset="0"/>
              </a:rPr>
              <a:t>Within each region, max pooling selects the maximum value and ignores all other values in that region. </a:t>
            </a:r>
          </a:p>
          <a:p>
            <a:pPr marL="342900" indent="-342900" algn="l">
              <a:lnSpc>
                <a:spcPts val="1650"/>
              </a:lnSpc>
              <a:spcBef>
                <a:spcPts val="750"/>
              </a:spcBef>
              <a:spcAft>
                <a:spcPts val="600"/>
              </a:spcAft>
              <a:buFont typeface="Arial" panose="020B0604020202020204" pitchFamily="34" charset="0"/>
              <a:buChar char="•"/>
            </a:pPr>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750"/>
              </a:spcBef>
              <a:spcAft>
                <a:spcPts val="6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Down sampling: </a:t>
            </a:r>
            <a:r>
              <a:rPr lang="en-US" sz="2000" b="0" i="0" dirty="0">
                <a:effectLst/>
                <a:latin typeface="Calibri" panose="020F0502020204030204" pitchFamily="34" charset="0"/>
                <a:ea typeface="Calibri" panose="020F0502020204030204" pitchFamily="34" charset="0"/>
                <a:cs typeface="Calibri" panose="020F0502020204030204" pitchFamily="34" charset="0"/>
              </a:rPr>
              <a:t>The selected maximum values are then used to create a new, smaller feature map, effectively reducing the spatial dimensions of the original feature map. </a:t>
            </a:r>
          </a:p>
          <a:p>
            <a:pPr marL="342900" indent="-342900" algn="l">
              <a:lnSpc>
                <a:spcPts val="1650"/>
              </a:lnSpc>
              <a:spcBef>
                <a:spcPts val="750"/>
              </a:spcBef>
              <a:spcAft>
                <a:spcPts val="600"/>
              </a:spcAft>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750"/>
              </a:spcBef>
              <a:spcAft>
                <a:spcPts val="1500"/>
              </a:spcAft>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Stride: </a:t>
            </a:r>
            <a:r>
              <a:rPr lang="en-US" sz="2000" b="0" i="0" dirty="0">
                <a:effectLst/>
                <a:latin typeface="Calibri" panose="020F0502020204030204" pitchFamily="34" charset="0"/>
                <a:ea typeface="Calibri" panose="020F0502020204030204" pitchFamily="34" charset="0"/>
                <a:cs typeface="Calibri" panose="020F0502020204030204" pitchFamily="34" charset="0"/>
              </a:rPr>
              <a:t>The stride determines the step size between consecutive pooling windows.</a:t>
            </a:r>
          </a:p>
          <a:p>
            <a:pPr algn="l">
              <a:lnSpc>
                <a:spcPts val="1650"/>
              </a:lnSpc>
              <a:spcBef>
                <a:spcPts val="750"/>
              </a:spcBef>
              <a:spcAft>
                <a:spcPts val="1500"/>
              </a:spcAft>
            </a:pPr>
            <a:r>
              <a:rPr lang="en-US" sz="2000" b="0" i="0" dirty="0">
                <a:effectLst/>
                <a:latin typeface="Calibri" panose="020F0502020204030204" pitchFamily="34" charset="0"/>
                <a:ea typeface="Calibri" panose="020F0502020204030204" pitchFamily="34" charset="0"/>
                <a:cs typeface="Calibri" panose="020F0502020204030204" pitchFamily="34" charset="0"/>
              </a:rPr>
              <a:t>      A stride of 2 means the windows are non-overlapping, while a stride of 1 means the windows overlap. </a:t>
            </a:r>
          </a:p>
        </p:txBody>
      </p:sp>
    </p:spTree>
    <p:extLst>
      <p:ext uri="{BB962C8B-B14F-4D97-AF65-F5344CB8AC3E}">
        <p14:creationId xmlns:p14="http://schemas.microsoft.com/office/powerpoint/2010/main" val="365382104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54CB071-1DB8-4EE3-A404-91DC6E84C572}"/>
              </a:ext>
            </a:extLst>
          </p:cNvPr>
          <p:cNvSpPr txBox="1"/>
          <p:nvPr/>
        </p:nvSpPr>
        <p:spPr>
          <a:xfrm>
            <a:off x="1761201" y="920108"/>
            <a:ext cx="7862717"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How to identify the Cheetah, even though their directions are different  </a:t>
            </a:r>
          </a:p>
        </p:txBody>
      </p:sp>
      <p:sp>
        <p:nvSpPr>
          <p:cNvPr id="2" name="TextBox 1">
            <a:extLst>
              <a:ext uri="{FF2B5EF4-FFF2-40B4-BE49-F238E27FC236}">
                <a16:creationId xmlns:a16="http://schemas.microsoft.com/office/drawing/2014/main" id="{0B8A0F64-F663-802B-1C6A-ADDBB263BFD1}"/>
              </a:ext>
            </a:extLst>
          </p:cNvPr>
          <p:cNvSpPr txBox="1"/>
          <p:nvPr/>
        </p:nvSpPr>
        <p:spPr>
          <a:xfrm>
            <a:off x="2122759" y="16586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pic>
        <p:nvPicPr>
          <p:cNvPr id="6" name="Picture 5">
            <a:extLst>
              <a:ext uri="{FF2B5EF4-FFF2-40B4-BE49-F238E27FC236}">
                <a16:creationId xmlns:a16="http://schemas.microsoft.com/office/drawing/2014/main" id="{70CFE07C-510F-C1E6-17EE-AAA3A547C186}"/>
              </a:ext>
            </a:extLst>
          </p:cNvPr>
          <p:cNvPicPr>
            <a:picLocks noChangeAspect="1"/>
          </p:cNvPicPr>
          <p:nvPr/>
        </p:nvPicPr>
        <p:blipFill>
          <a:blip r:embed="rId2"/>
          <a:stretch>
            <a:fillRect/>
          </a:stretch>
        </p:blipFill>
        <p:spPr>
          <a:xfrm>
            <a:off x="1874608" y="1675428"/>
            <a:ext cx="7635902" cy="4496190"/>
          </a:xfrm>
          <a:prstGeom prst="rect">
            <a:avLst/>
          </a:prstGeom>
        </p:spPr>
      </p:pic>
    </p:spTree>
    <p:extLst>
      <p:ext uri="{BB962C8B-B14F-4D97-AF65-F5344CB8AC3E}">
        <p14:creationId xmlns:p14="http://schemas.microsoft.com/office/powerpoint/2010/main" val="117471978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7B4F982-06A0-42DF-A005-DF26FB877338}"/>
              </a:ext>
            </a:extLst>
          </p:cNvPr>
          <p:cNvSpPr txBox="1"/>
          <p:nvPr/>
        </p:nvSpPr>
        <p:spPr>
          <a:xfrm>
            <a:off x="1922663" y="898511"/>
            <a:ext cx="8346674"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How to identify the Cheetah, even though their directions/images are different  </a:t>
            </a:r>
          </a:p>
        </p:txBody>
      </p:sp>
      <p:sp>
        <p:nvSpPr>
          <p:cNvPr id="2" name="TextBox 1">
            <a:extLst>
              <a:ext uri="{FF2B5EF4-FFF2-40B4-BE49-F238E27FC236}">
                <a16:creationId xmlns:a16="http://schemas.microsoft.com/office/drawing/2014/main" id="{630AD6C3-4A60-2E2B-51E2-31F82AA99B65}"/>
              </a:ext>
            </a:extLst>
          </p:cNvPr>
          <p:cNvSpPr txBox="1"/>
          <p:nvPr/>
        </p:nvSpPr>
        <p:spPr>
          <a:xfrm>
            <a:off x="2122759" y="16586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pic>
        <p:nvPicPr>
          <p:cNvPr id="6" name="Picture 5">
            <a:extLst>
              <a:ext uri="{FF2B5EF4-FFF2-40B4-BE49-F238E27FC236}">
                <a16:creationId xmlns:a16="http://schemas.microsoft.com/office/drawing/2014/main" id="{7246B258-8329-4035-D68E-5905B2BE00B6}"/>
              </a:ext>
            </a:extLst>
          </p:cNvPr>
          <p:cNvPicPr>
            <a:picLocks noChangeAspect="1"/>
          </p:cNvPicPr>
          <p:nvPr/>
        </p:nvPicPr>
        <p:blipFill>
          <a:blip r:embed="rId2"/>
          <a:stretch>
            <a:fillRect/>
          </a:stretch>
        </p:blipFill>
        <p:spPr>
          <a:xfrm>
            <a:off x="2016644" y="1646062"/>
            <a:ext cx="7886428" cy="4120256"/>
          </a:xfrm>
          <a:prstGeom prst="rect">
            <a:avLst/>
          </a:prstGeom>
        </p:spPr>
      </p:pic>
    </p:spTree>
    <p:extLst>
      <p:ext uri="{BB962C8B-B14F-4D97-AF65-F5344CB8AC3E}">
        <p14:creationId xmlns:p14="http://schemas.microsoft.com/office/powerpoint/2010/main" val="245777915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DC2041-D6FA-206C-0663-D9E6982AE0D1}"/>
              </a:ext>
            </a:extLst>
          </p:cNvPr>
          <p:cNvSpPr txBox="1"/>
          <p:nvPr/>
        </p:nvSpPr>
        <p:spPr>
          <a:xfrm>
            <a:off x="2122759" y="16586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pic>
        <p:nvPicPr>
          <p:cNvPr id="5" name="Picture 4">
            <a:extLst>
              <a:ext uri="{FF2B5EF4-FFF2-40B4-BE49-F238E27FC236}">
                <a16:creationId xmlns:a16="http://schemas.microsoft.com/office/drawing/2014/main" id="{15027C74-8430-3C6E-01D7-B6092B08F253}"/>
              </a:ext>
            </a:extLst>
          </p:cNvPr>
          <p:cNvPicPr>
            <a:picLocks noChangeAspect="1"/>
          </p:cNvPicPr>
          <p:nvPr/>
        </p:nvPicPr>
        <p:blipFill>
          <a:blip r:embed="rId2"/>
          <a:stretch>
            <a:fillRect/>
          </a:stretch>
        </p:blipFill>
        <p:spPr>
          <a:xfrm>
            <a:off x="3163079" y="1230143"/>
            <a:ext cx="4054191" cy="4061812"/>
          </a:xfrm>
          <a:prstGeom prst="rect">
            <a:avLst/>
          </a:prstGeom>
        </p:spPr>
      </p:pic>
    </p:spTree>
    <p:extLst>
      <p:ext uri="{BB962C8B-B14F-4D97-AF65-F5344CB8AC3E}">
        <p14:creationId xmlns:p14="http://schemas.microsoft.com/office/powerpoint/2010/main" val="52564795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4CF111-C416-43AA-A7BA-249252A87B9E}"/>
              </a:ext>
            </a:extLst>
          </p:cNvPr>
          <p:cNvPicPr>
            <a:picLocks noChangeAspect="1"/>
          </p:cNvPicPr>
          <p:nvPr/>
        </p:nvPicPr>
        <p:blipFill>
          <a:blip r:embed="rId2"/>
          <a:stretch>
            <a:fillRect/>
          </a:stretch>
        </p:blipFill>
        <p:spPr>
          <a:xfrm>
            <a:off x="990600" y="1266825"/>
            <a:ext cx="10210800" cy="4324350"/>
          </a:xfrm>
          <a:prstGeom prst="rect">
            <a:avLst/>
          </a:prstGeom>
        </p:spPr>
      </p:pic>
      <p:sp>
        <p:nvSpPr>
          <p:cNvPr id="3" name="TextBox 2">
            <a:extLst>
              <a:ext uri="{FF2B5EF4-FFF2-40B4-BE49-F238E27FC236}">
                <a16:creationId xmlns:a16="http://schemas.microsoft.com/office/drawing/2014/main" id="{A71411DC-675F-D03F-64E1-A53F2113031D}"/>
              </a:ext>
            </a:extLst>
          </p:cNvPr>
          <p:cNvSpPr txBox="1"/>
          <p:nvPr/>
        </p:nvSpPr>
        <p:spPr>
          <a:xfrm>
            <a:off x="2318702"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130098323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11D947D-0875-4D34-BA88-3E2E9ACA48F1}"/>
              </a:ext>
            </a:extLst>
          </p:cNvPr>
          <p:cNvPicPr>
            <a:picLocks noChangeAspect="1"/>
          </p:cNvPicPr>
          <p:nvPr/>
        </p:nvPicPr>
        <p:blipFill>
          <a:blip r:embed="rId2"/>
          <a:stretch>
            <a:fillRect/>
          </a:stretch>
        </p:blipFill>
        <p:spPr>
          <a:xfrm>
            <a:off x="940339" y="1629231"/>
            <a:ext cx="9991725" cy="4333875"/>
          </a:xfrm>
          <a:prstGeom prst="rect">
            <a:avLst/>
          </a:prstGeom>
        </p:spPr>
      </p:pic>
      <p:sp>
        <p:nvSpPr>
          <p:cNvPr id="4" name="TextBox 3">
            <a:extLst>
              <a:ext uri="{FF2B5EF4-FFF2-40B4-BE49-F238E27FC236}">
                <a16:creationId xmlns:a16="http://schemas.microsoft.com/office/drawing/2014/main" id="{B3510816-E113-2517-036B-9014C5E2C472}"/>
              </a:ext>
            </a:extLst>
          </p:cNvPr>
          <p:cNvSpPr txBox="1"/>
          <p:nvPr/>
        </p:nvSpPr>
        <p:spPr>
          <a:xfrm>
            <a:off x="2318702"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
        <p:nvSpPr>
          <p:cNvPr id="5" name="TextBox 4">
            <a:extLst>
              <a:ext uri="{FF2B5EF4-FFF2-40B4-BE49-F238E27FC236}">
                <a16:creationId xmlns:a16="http://schemas.microsoft.com/office/drawing/2014/main" id="{D70120E2-CDE8-4653-B684-DC191999917F}"/>
              </a:ext>
            </a:extLst>
          </p:cNvPr>
          <p:cNvSpPr txBox="1"/>
          <p:nvPr/>
        </p:nvSpPr>
        <p:spPr>
          <a:xfrm>
            <a:off x="1661935" y="905633"/>
            <a:ext cx="7448365"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Select the Maximum value from the 2 X 2 area. </a:t>
            </a:r>
          </a:p>
        </p:txBody>
      </p:sp>
    </p:spTree>
    <p:extLst>
      <p:ext uri="{BB962C8B-B14F-4D97-AF65-F5344CB8AC3E}">
        <p14:creationId xmlns:p14="http://schemas.microsoft.com/office/powerpoint/2010/main" val="107386041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B6EE4E5-CD76-483C-8B14-2C2F9485595A}"/>
              </a:ext>
            </a:extLst>
          </p:cNvPr>
          <p:cNvPicPr>
            <a:picLocks noChangeAspect="1"/>
          </p:cNvPicPr>
          <p:nvPr/>
        </p:nvPicPr>
        <p:blipFill>
          <a:blip r:embed="rId2"/>
          <a:stretch>
            <a:fillRect/>
          </a:stretch>
        </p:blipFill>
        <p:spPr>
          <a:xfrm>
            <a:off x="1209675" y="1223962"/>
            <a:ext cx="9772650" cy="4410075"/>
          </a:xfrm>
          <a:prstGeom prst="rect">
            <a:avLst/>
          </a:prstGeom>
        </p:spPr>
      </p:pic>
      <p:sp>
        <p:nvSpPr>
          <p:cNvPr id="3" name="TextBox 2">
            <a:extLst>
              <a:ext uri="{FF2B5EF4-FFF2-40B4-BE49-F238E27FC236}">
                <a16:creationId xmlns:a16="http://schemas.microsoft.com/office/drawing/2014/main" id="{21FD7169-FE03-0A85-333E-34DA792EFE2E}"/>
              </a:ext>
            </a:extLst>
          </p:cNvPr>
          <p:cNvSpPr txBox="1"/>
          <p:nvPr/>
        </p:nvSpPr>
        <p:spPr>
          <a:xfrm>
            <a:off x="2663935"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598964423"/>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03B2C7-4472-4F9A-A168-ED41A6F8E7EE}"/>
              </a:ext>
            </a:extLst>
          </p:cNvPr>
          <p:cNvPicPr>
            <a:picLocks noChangeAspect="1"/>
          </p:cNvPicPr>
          <p:nvPr/>
        </p:nvPicPr>
        <p:blipFill>
          <a:blip r:embed="rId2"/>
          <a:stretch>
            <a:fillRect/>
          </a:stretch>
        </p:blipFill>
        <p:spPr>
          <a:xfrm>
            <a:off x="1123950" y="1290637"/>
            <a:ext cx="9944100" cy="4276725"/>
          </a:xfrm>
          <a:prstGeom prst="rect">
            <a:avLst/>
          </a:prstGeom>
        </p:spPr>
      </p:pic>
      <p:sp>
        <p:nvSpPr>
          <p:cNvPr id="3" name="TextBox 2">
            <a:extLst>
              <a:ext uri="{FF2B5EF4-FFF2-40B4-BE49-F238E27FC236}">
                <a16:creationId xmlns:a16="http://schemas.microsoft.com/office/drawing/2014/main" id="{87F38975-75DE-6AC4-DDAE-9CC4658D2BE5}"/>
              </a:ext>
            </a:extLst>
          </p:cNvPr>
          <p:cNvSpPr txBox="1"/>
          <p:nvPr/>
        </p:nvSpPr>
        <p:spPr>
          <a:xfrm>
            <a:off x="2598621"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84715755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45797FC-7586-4ED9-AF60-40B65E22AF1A}"/>
              </a:ext>
            </a:extLst>
          </p:cNvPr>
          <p:cNvPicPr>
            <a:picLocks noChangeAspect="1"/>
          </p:cNvPicPr>
          <p:nvPr/>
        </p:nvPicPr>
        <p:blipFill>
          <a:blip r:embed="rId2"/>
          <a:stretch>
            <a:fillRect/>
          </a:stretch>
        </p:blipFill>
        <p:spPr>
          <a:xfrm>
            <a:off x="1228725" y="1238250"/>
            <a:ext cx="9734550" cy="4381500"/>
          </a:xfrm>
          <a:prstGeom prst="rect">
            <a:avLst/>
          </a:prstGeom>
        </p:spPr>
      </p:pic>
      <p:sp>
        <p:nvSpPr>
          <p:cNvPr id="3" name="TextBox 2">
            <a:extLst>
              <a:ext uri="{FF2B5EF4-FFF2-40B4-BE49-F238E27FC236}">
                <a16:creationId xmlns:a16="http://schemas.microsoft.com/office/drawing/2014/main" id="{CB14DAED-4FF9-2E68-E10A-EEDBC0D3ED62}"/>
              </a:ext>
            </a:extLst>
          </p:cNvPr>
          <p:cNvSpPr txBox="1"/>
          <p:nvPr/>
        </p:nvSpPr>
        <p:spPr>
          <a:xfrm>
            <a:off x="2766572"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408644901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2A96E2-72F1-4268-8DA6-884910BB8B91}"/>
              </a:ext>
            </a:extLst>
          </p:cNvPr>
          <p:cNvPicPr>
            <a:picLocks noChangeAspect="1"/>
          </p:cNvPicPr>
          <p:nvPr/>
        </p:nvPicPr>
        <p:blipFill>
          <a:blip r:embed="rId2"/>
          <a:stretch>
            <a:fillRect/>
          </a:stretch>
        </p:blipFill>
        <p:spPr>
          <a:xfrm>
            <a:off x="1128712" y="1119187"/>
            <a:ext cx="9934575" cy="4619625"/>
          </a:xfrm>
          <a:prstGeom prst="rect">
            <a:avLst/>
          </a:prstGeom>
        </p:spPr>
      </p:pic>
      <p:sp>
        <p:nvSpPr>
          <p:cNvPr id="3" name="TextBox 2">
            <a:extLst>
              <a:ext uri="{FF2B5EF4-FFF2-40B4-BE49-F238E27FC236}">
                <a16:creationId xmlns:a16="http://schemas.microsoft.com/office/drawing/2014/main" id="{3BC6F99B-6E96-686C-424D-05335706420A}"/>
              </a:ext>
            </a:extLst>
          </p:cNvPr>
          <p:cNvSpPr txBox="1"/>
          <p:nvPr/>
        </p:nvSpPr>
        <p:spPr>
          <a:xfrm>
            <a:off x="2906531"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336715343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2741D77-4BA6-410A-8D37-6EB1174459FE}"/>
              </a:ext>
            </a:extLst>
          </p:cNvPr>
          <p:cNvSpPr txBox="1"/>
          <p:nvPr/>
        </p:nvSpPr>
        <p:spPr>
          <a:xfrm>
            <a:off x="8622900" y="1560869"/>
            <a:ext cx="3208316" cy="3477875"/>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For a black and white image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0 -&gt; Black </a:t>
            </a:r>
          </a:p>
          <a:p>
            <a:r>
              <a:rPr lang="en-IN" sz="2000" dirty="0">
                <a:latin typeface="Calibri" panose="020F0502020204030204" pitchFamily="34" charset="0"/>
                <a:ea typeface="Calibri" panose="020F0502020204030204" pitchFamily="34" charset="0"/>
                <a:cs typeface="Calibri" panose="020F0502020204030204" pitchFamily="34" charset="0"/>
              </a:rPr>
              <a:t>1 – White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For the Colour images, the Pixel will be in the Range of 0 to 256 for  three layers (Red, Blue and Green)</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F97DA065-7C81-8521-5627-359D65321CFF}"/>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Convolutional Neural Network (CNN)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9E2BEE1-B1CA-E558-C75F-875816AB03A1}"/>
              </a:ext>
            </a:extLst>
          </p:cNvPr>
          <p:cNvPicPr>
            <a:picLocks noChangeAspect="1"/>
          </p:cNvPicPr>
          <p:nvPr/>
        </p:nvPicPr>
        <p:blipFill>
          <a:blip r:embed="rId2"/>
          <a:stretch>
            <a:fillRect/>
          </a:stretch>
        </p:blipFill>
        <p:spPr>
          <a:xfrm>
            <a:off x="523191" y="1228414"/>
            <a:ext cx="7687747" cy="4979110"/>
          </a:xfrm>
          <a:prstGeom prst="rect">
            <a:avLst/>
          </a:prstGeom>
        </p:spPr>
      </p:pic>
    </p:spTree>
    <p:extLst>
      <p:ext uri="{BB962C8B-B14F-4D97-AF65-F5344CB8AC3E}">
        <p14:creationId xmlns:p14="http://schemas.microsoft.com/office/powerpoint/2010/main" val="42034571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6601589-EFA6-4DC3-88D0-23BAC1B23B14}"/>
              </a:ext>
            </a:extLst>
          </p:cNvPr>
          <p:cNvPicPr>
            <a:picLocks noChangeAspect="1"/>
          </p:cNvPicPr>
          <p:nvPr/>
        </p:nvPicPr>
        <p:blipFill>
          <a:blip r:embed="rId2"/>
          <a:stretch>
            <a:fillRect/>
          </a:stretch>
        </p:blipFill>
        <p:spPr>
          <a:xfrm>
            <a:off x="1095375" y="1223962"/>
            <a:ext cx="10001250" cy="4410075"/>
          </a:xfrm>
          <a:prstGeom prst="rect">
            <a:avLst/>
          </a:prstGeom>
        </p:spPr>
      </p:pic>
      <p:sp>
        <p:nvSpPr>
          <p:cNvPr id="3" name="TextBox 2">
            <a:extLst>
              <a:ext uri="{FF2B5EF4-FFF2-40B4-BE49-F238E27FC236}">
                <a16:creationId xmlns:a16="http://schemas.microsoft.com/office/drawing/2014/main" id="{0D162FEE-2A47-BEBA-3A62-B80197A27345}"/>
              </a:ext>
            </a:extLst>
          </p:cNvPr>
          <p:cNvSpPr txBox="1"/>
          <p:nvPr/>
        </p:nvSpPr>
        <p:spPr>
          <a:xfrm>
            <a:off x="2906531"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264993142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0687991F-F620-405E-AAFC-59B74864318D}"/>
              </a:ext>
            </a:extLst>
          </p:cNvPr>
          <p:cNvPicPr>
            <a:picLocks noChangeAspect="1"/>
          </p:cNvPicPr>
          <p:nvPr/>
        </p:nvPicPr>
        <p:blipFill>
          <a:blip r:embed="rId2"/>
          <a:stretch>
            <a:fillRect/>
          </a:stretch>
        </p:blipFill>
        <p:spPr>
          <a:xfrm>
            <a:off x="1000125" y="1328737"/>
            <a:ext cx="10191750" cy="4200525"/>
          </a:xfrm>
          <a:prstGeom prst="rect">
            <a:avLst/>
          </a:prstGeom>
        </p:spPr>
      </p:pic>
      <p:sp>
        <p:nvSpPr>
          <p:cNvPr id="3" name="TextBox 2">
            <a:extLst>
              <a:ext uri="{FF2B5EF4-FFF2-40B4-BE49-F238E27FC236}">
                <a16:creationId xmlns:a16="http://schemas.microsoft.com/office/drawing/2014/main" id="{C2A1DECF-D6BD-E46A-E0FE-99349738550E}"/>
              </a:ext>
            </a:extLst>
          </p:cNvPr>
          <p:cNvSpPr txBox="1"/>
          <p:nvPr/>
        </p:nvSpPr>
        <p:spPr>
          <a:xfrm>
            <a:off x="3307747" y="380472"/>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103829264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6362C3-6DD0-467B-99D7-FB5C897E5A72}"/>
              </a:ext>
            </a:extLst>
          </p:cNvPr>
          <p:cNvPicPr>
            <a:picLocks noChangeAspect="1"/>
          </p:cNvPicPr>
          <p:nvPr/>
        </p:nvPicPr>
        <p:blipFill>
          <a:blip r:embed="rId2"/>
          <a:stretch>
            <a:fillRect/>
          </a:stretch>
        </p:blipFill>
        <p:spPr>
          <a:xfrm>
            <a:off x="1162050" y="1285875"/>
            <a:ext cx="9867900" cy="4286250"/>
          </a:xfrm>
          <a:prstGeom prst="rect">
            <a:avLst/>
          </a:prstGeom>
        </p:spPr>
      </p:pic>
      <p:sp>
        <p:nvSpPr>
          <p:cNvPr id="3" name="TextBox 2">
            <a:extLst>
              <a:ext uri="{FF2B5EF4-FFF2-40B4-BE49-F238E27FC236}">
                <a16:creationId xmlns:a16="http://schemas.microsoft.com/office/drawing/2014/main" id="{33838318-D7FE-89A5-0A2D-58F644D706EE}"/>
              </a:ext>
            </a:extLst>
          </p:cNvPr>
          <p:cNvSpPr txBox="1"/>
          <p:nvPr/>
        </p:nvSpPr>
        <p:spPr>
          <a:xfrm>
            <a:off x="3028583" y="303744"/>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2292503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EC29A8-9521-4B98-9C0D-2C06CF23F01B}"/>
              </a:ext>
            </a:extLst>
          </p:cNvPr>
          <p:cNvPicPr>
            <a:picLocks noChangeAspect="1"/>
          </p:cNvPicPr>
          <p:nvPr/>
        </p:nvPicPr>
        <p:blipFill>
          <a:blip r:embed="rId2"/>
          <a:stretch>
            <a:fillRect/>
          </a:stretch>
        </p:blipFill>
        <p:spPr>
          <a:xfrm>
            <a:off x="1002900" y="2031532"/>
            <a:ext cx="9715500" cy="4352925"/>
          </a:xfrm>
          <a:prstGeom prst="rect">
            <a:avLst/>
          </a:prstGeom>
        </p:spPr>
      </p:pic>
      <p:sp>
        <p:nvSpPr>
          <p:cNvPr id="3" name="TextBox 2">
            <a:extLst>
              <a:ext uri="{FF2B5EF4-FFF2-40B4-BE49-F238E27FC236}">
                <a16:creationId xmlns:a16="http://schemas.microsoft.com/office/drawing/2014/main" id="{B0A0F7A4-8FD0-4F90-AC44-D7D51A4BB2CB}"/>
              </a:ext>
            </a:extLst>
          </p:cNvPr>
          <p:cNvSpPr txBox="1"/>
          <p:nvPr/>
        </p:nvSpPr>
        <p:spPr>
          <a:xfrm>
            <a:off x="849086" y="678637"/>
            <a:ext cx="5850294"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Pooling reduces overfitting, reduces the size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It preserves the features, it reduces the parameters.</a:t>
            </a:r>
          </a:p>
        </p:txBody>
      </p:sp>
      <p:sp>
        <p:nvSpPr>
          <p:cNvPr id="4" name="TextBox 3">
            <a:extLst>
              <a:ext uri="{FF2B5EF4-FFF2-40B4-BE49-F238E27FC236}">
                <a16:creationId xmlns:a16="http://schemas.microsoft.com/office/drawing/2014/main" id="{612E3433-ECB7-4132-89B7-3A1F7C3CCC14}"/>
              </a:ext>
            </a:extLst>
          </p:cNvPr>
          <p:cNvSpPr txBox="1"/>
          <p:nvPr/>
        </p:nvSpPr>
        <p:spPr>
          <a:xfrm>
            <a:off x="7634493" y="665592"/>
            <a:ext cx="3424334"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Other Pooling Methods</a:t>
            </a:r>
          </a:p>
          <a:p>
            <a:r>
              <a:rPr lang="en-IN" sz="2000" dirty="0">
                <a:latin typeface="Calibri" panose="020F0502020204030204" pitchFamily="34" charset="0"/>
                <a:ea typeface="Calibri" panose="020F0502020204030204" pitchFamily="34" charset="0"/>
                <a:cs typeface="Calibri" panose="020F0502020204030204" pitchFamily="34" charset="0"/>
              </a:rPr>
              <a:t>Sum Pooling</a:t>
            </a:r>
          </a:p>
          <a:p>
            <a:r>
              <a:rPr lang="en-IN" sz="2000" dirty="0">
                <a:latin typeface="Calibri" panose="020F0502020204030204" pitchFamily="34" charset="0"/>
                <a:ea typeface="Calibri" panose="020F0502020204030204" pitchFamily="34" charset="0"/>
                <a:cs typeface="Calibri" panose="020F0502020204030204" pitchFamily="34" charset="0"/>
              </a:rPr>
              <a:t>Average Pooling /Mean </a:t>
            </a:r>
          </a:p>
        </p:txBody>
      </p:sp>
      <p:sp>
        <p:nvSpPr>
          <p:cNvPr id="5" name="TextBox 4">
            <a:extLst>
              <a:ext uri="{FF2B5EF4-FFF2-40B4-BE49-F238E27FC236}">
                <a16:creationId xmlns:a16="http://schemas.microsoft.com/office/drawing/2014/main" id="{EBFAC9A5-9E61-1141-2AD8-2708FFE9A2D5}"/>
              </a:ext>
            </a:extLst>
          </p:cNvPr>
          <p:cNvSpPr txBox="1"/>
          <p:nvPr/>
        </p:nvSpPr>
        <p:spPr>
          <a:xfrm>
            <a:off x="2886540" y="124639"/>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spTree>
    <p:extLst>
      <p:ext uri="{BB962C8B-B14F-4D97-AF65-F5344CB8AC3E}">
        <p14:creationId xmlns:p14="http://schemas.microsoft.com/office/powerpoint/2010/main" val="203220979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DC2D1D2-4B60-A8AE-B331-FDC609BB2CBE}"/>
              </a:ext>
            </a:extLst>
          </p:cNvPr>
          <p:cNvSpPr txBox="1"/>
          <p:nvPr/>
        </p:nvSpPr>
        <p:spPr>
          <a:xfrm>
            <a:off x="2318702" y="305827"/>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pic>
        <p:nvPicPr>
          <p:cNvPr id="5" name="Picture 4">
            <a:extLst>
              <a:ext uri="{FF2B5EF4-FFF2-40B4-BE49-F238E27FC236}">
                <a16:creationId xmlns:a16="http://schemas.microsoft.com/office/drawing/2014/main" id="{4401C5CE-D0FD-C1F8-CDEB-36CC5BD2FFBA}"/>
              </a:ext>
            </a:extLst>
          </p:cNvPr>
          <p:cNvPicPr>
            <a:picLocks noChangeAspect="1"/>
          </p:cNvPicPr>
          <p:nvPr/>
        </p:nvPicPr>
        <p:blipFill>
          <a:blip r:embed="rId2"/>
          <a:stretch>
            <a:fillRect/>
          </a:stretch>
        </p:blipFill>
        <p:spPr>
          <a:xfrm>
            <a:off x="1150191" y="1292630"/>
            <a:ext cx="9891617" cy="4701947"/>
          </a:xfrm>
          <a:prstGeom prst="rect">
            <a:avLst/>
          </a:prstGeom>
        </p:spPr>
      </p:pic>
    </p:spTree>
    <p:extLst>
      <p:ext uri="{BB962C8B-B14F-4D97-AF65-F5344CB8AC3E}">
        <p14:creationId xmlns:p14="http://schemas.microsoft.com/office/powerpoint/2010/main" val="272583724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Box 7">
            <a:extLst>
              <a:ext uri="{FF2B5EF4-FFF2-40B4-BE49-F238E27FC236}">
                <a16:creationId xmlns:a16="http://schemas.microsoft.com/office/drawing/2014/main" id="{94CFEEED-5D9A-4E91-80AE-2A085F2E0C9B}"/>
              </a:ext>
            </a:extLst>
          </p:cNvPr>
          <p:cNvSpPr txBox="1"/>
          <p:nvPr/>
        </p:nvSpPr>
        <p:spPr>
          <a:xfrm>
            <a:off x="747943" y="807556"/>
            <a:ext cx="6094520" cy="400110"/>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https://www.cs.ryerson.ca/~aharley/vis/conv/</a:t>
            </a:r>
          </a:p>
        </p:txBody>
      </p:sp>
      <p:sp>
        <p:nvSpPr>
          <p:cNvPr id="7" name="TextBox 6">
            <a:extLst>
              <a:ext uri="{FF2B5EF4-FFF2-40B4-BE49-F238E27FC236}">
                <a16:creationId xmlns:a16="http://schemas.microsoft.com/office/drawing/2014/main" id="{39A581D3-BE64-9EC2-0A06-32951C98A0A7}"/>
              </a:ext>
            </a:extLst>
          </p:cNvPr>
          <p:cNvSpPr txBox="1"/>
          <p:nvPr/>
        </p:nvSpPr>
        <p:spPr>
          <a:xfrm>
            <a:off x="2318702" y="147554"/>
            <a:ext cx="6134833"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Max Pooling</a:t>
            </a:r>
          </a:p>
        </p:txBody>
      </p:sp>
      <p:pic>
        <p:nvPicPr>
          <p:cNvPr id="10" name="Picture 9">
            <a:extLst>
              <a:ext uri="{FF2B5EF4-FFF2-40B4-BE49-F238E27FC236}">
                <a16:creationId xmlns:a16="http://schemas.microsoft.com/office/drawing/2014/main" id="{16C8C672-BCA8-A3B0-F925-389382E185FA}"/>
              </a:ext>
            </a:extLst>
          </p:cNvPr>
          <p:cNvPicPr>
            <a:picLocks noChangeAspect="1"/>
          </p:cNvPicPr>
          <p:nvPr/>
        </p:nvPicPr>
        <p:blipFill>
          <a:blip r:embed="rId2"/>
          <a:stretch>
            <a:fillRect/>
          </a:stretch>
        </p:blipFill>
        <p:spPr>
          <a:xfrm>
            <a:off x="2250542" y="1979230"/>
            <a:ext cx="7224386" cy="4168501"/>
          </a:xfrm>
          <a:prstGeom prst="rect">
            <a:avLst/>
          </a:prstGeom>
        </p:spPr>
      </p:pic>
    </p:spTree>
    <p:extLst>
      <p:ext uri="{BB962C8B-B14F-4D97-AF65-F5344CB8AC3E}">
        <p14:creationId xmlns:p14="http://schemas.microsoft.com/office/powerpoint/2010/main" val="28322113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77DB51-D14C-8FBD-3C23-51348DD814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6115E32-CC2A-C8B2-A8C2-E5C41BC2AD5F}"/>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5 – FLATTENING LAYER</a:t>
            </a:r>
          </a:p>
        </p:txBody>
      </p:sp>
      <p:sp>
        <p:nvSpPr>
          <p:cNvPr id="5" name="Text Placeholder 4">
            <a:extLst>
              <a:ext uri="{FF2B5EF4-FFF2-40B4-BE49-F238E27FC236}">
                <a16:creationId xmlns:a16="http://schemas.microsoft.com/office/drawing/2014/main" id="{111B37E8-A773-35A4-24F7-F00C6E7F7380}"/>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CB388F13-E9F5-2F53-ACEC-19582A7C68A4}"/>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99741649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9A1238E-2510-1884-DD76-AFC68EBEA1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C952558-48B1-AB50-9498-D8C3DF640AB7}"/>
              </a:ext>
            </a:extLst>
          </p:cNvPr>
          <p:cNvSpPr txBox="1"/>
          <p:nvPr/>
        </p:nvSpPr>
        <p:spPr>
          <a:xfrm>
            <a:off x="2807737" y="272262"/>
            <a:ext cx="5645798"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Flattening</a:t>
            </a:r>
          </a:p>
        </p:txBody>
      </p:sp>
      <p:sp>
        <p:nvSpPr>
          <p:cNvPr id="4" name="TextBox 3">
            <a:extLst>
              <a:ext uri="{FF2B5EF4-FFF2-40B4-BE49-F238E27FC236}">
                <a16:creationId xmlns:a16="http://schemas.microsoft.com/office/drawing/2014/main" id="{09AB520C-67F9-FCC1-43C8-8015DEC46E56}"/>
              </a:ext>
            </a:extLst>
          </p:cNvPr>
          <p:cNvSpPr txBox="1"/>
          <p:nvPr/>
        </p:nvSpPr>
        <p:spPr>
          <a:xfrm>
            <a:off x="1595534" y="1301535"/>
            <a:ext cx="8472196" cy="2862322"/>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 Convolutional Neural Networks (CNNs), the Flatten layer converts multi-dimensional output (like feature maps after convolution and pooling) into a one-dimensional vector. </a:t>
            </a:r>
          </a:p>
          <a:p>
            <a:pPr marL="342900" indent="-342900">
              <a:buFont typeface="Arial" panose="020B0604020202020204" pitchFamily="34" charset="0"/>
              <a:buChar char="•"/>
            </a:pPr>
            <a:endPar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This transformation is necessary because fully connected layers, which typically follow convolutional layers in a CNN, require 1D input.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This flattened representation can then be passed to fully connected layers for further processing and prediction.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76724155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B7C6B74-6CA1-D14F-241B-46A4B44FABE9}"/>
              </a:ext>
            </a:extLst>
          </p:cNvPr>
          <p:cNvSpPr txBox="1"/>
          <p:nvPr/>
        </p:nvSpPr>
        <p:spPr>
          <a:xfrm>
            <a:off x="2807737" y="272262"/>
            <a:ext cx="5645798"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Flattening</a:t>
            </a:r>
          </a:p>
        </p:txBody>
      </p:sp>
      <p:pic>
        <p:nvPicPr>
          <p:cNvPr id="5" name="Picture 4">
            <a:extLst>
              <a:ext uri="{FF2B5EF4-FFF2-40B4-BE49-F238E27FC236}">
                <a16:creationId xmlns:a16="http://schemas.microsoft.com/office/drawing/2014/main" id="{8E052A56-9C49-6C11-8406-FDAEF68987E2}"/>
              </a:ext>
            </a:extLst>
          </p:cNvPr>
          <p:cNvPicPr>
            <a:picLocks noChangeAspect="1"/>
          </p:cNvPicPr>
          <p:nvPr/>
        </p:nvPicPr>
        <p:blipFill>
          <a:blip r:embed="rId2"/>
          <a:stretch>
            <a:fillRect/>
          </a:stretch>
        </p:blipFill>
        <p:spPr>
          <a:xfrm>
            <a:off x="3535201" y="1653924"/>
            <a:ext cx="3871295" cy="3680779"/>
          </a:xfrm>
          <a:prstGeom prst="rect">
            <a:avLst/>
          </a:prstGeom>
        </p:spPr>
      </p:pic>
    </p:spTree>
    <p:extLst>
      <p:ext uri="{BB962C8B-B14F-4D97-AF65-F5344CB8AC3E}">
        <p14:creationId xmlns:p14="http://schemas.microsoft.com/office/powerpoint/2010/main" val="427590698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ECA5D77-53CF-279E-A75F-52F9CCEAD95D}"/>
              </a:ext>
            </a:extLst>
          </p:cNvPr>
          <p:cNvSpPr txBox="1"/>
          <p:nvPr/>
        </p:nvSpPr>
        <p:spPr>
          <a:xfrm>
            <a:off x="2807737" y="272262"/>
            <a:ext cx="5645798"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Flattening</a:t>
            </a:r>
          </a:p>
        </p:txBody>
      </p:sp>
      <p:pic>
        <p:nvPicPr>
          <p:cNvPr id="5" name="Picture 4">
            <a:extLst>
              <a:ext uri="{FF2B5EF4-FFF2-40B4-BE49-F238E27FC236}">
                <a16:creationId xmlns:a16="http://schemas.microsoft.com/office/drawing/2014/main" id="{34889D7E-DF63-2008-4FA6-7E1CA6A9C0BA}"/>
              </a:ext>
            </a:extLst>
          </p:cNvPr>
          <p:cNvPicPr>
            <a:picLocks noChangeAspect="1"/>
          </p:cNvPicPr>
          <p:nvPr/>
        </p:nvPicPr>
        <p:blipFill>
          <a:blip r:embed="rId2"/>
          <a:stretch>
            <a:fillRect/>
          </a:stretch>
        </p:blipFill>
        <p:spPr>
          <a:xfrm>
            <a:off x="2125636" y="1097078"/>
            <a:ext cx="7940728" cy="4663844"/>
          </a:xfrm>
          <a:prstGeom prst="rect">
            <a:avLst/>
          </a:prstGeom>
        </p:spPr>
      </p:pic>
    </p:spTree>
    <p:extLst>
      <p:ext uri="{BB962C8B-B14F-4D97-AF65-F5344CB8AC3E}">
        <p14:creationId xmlns:p14="http://schemas.microsoft.com/office/powerpoint/2010/main" val="32234311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643B4-AF2A-03D1-AFEE-F88F0E6A70F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40A70DC-8B3D-4548-3EEB-76670296EAAD}"/>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Gray Scale Image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A3207250-2AC3-3F49-B888-A5A68CC588BA}"/>
              </a:ext>
            </a:extLst>
          </p:cNvPr>
          <p:cNvSpPr txBox="1"/>
          <p:nvPr/>
        </p:nvSpPr>
        <p:spPr>
          <a:xfrm>
            <a:off x="811763" y="1008512"/>
            <a:ext cx="9890449" cy="347787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In the context of digital images, grayscale refers to an image where each pixel's value represents a level of intensity, rather than </a:t>
            </a:r>
            <a:r>
              <a:rPr lang="en-US" sz="2000" b="0" i="0" dirty="0" err="1">
                <a:solidFill>
                  <a:srgbClr val="1F1F1F"/>
                </a:solidFill>
                <a:effectLst/>
                <a:latin typeface="Calibri" panose="020F0502020204030204" pitchFamily="34" charset="0"/>
                <a:ea typeface="Calibri" panose="020F0502020204030204" pitchFamily="34" charset="0"/>
                <a:cs typeface="Calibri" panose="020F0502020204030204" pitchFamily="34" charset="0"/>
              </a:rPr>
              <a:t>colour</a:t>
            </a: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information. This results in an image comprised only of shades of gray, ranging from black (lowest intensity) to white (highest intensity). </a:t>
            </a:r>
          </a:p>
          <a:p>
            <a:pPr marL="342900" indent="-342900">
              <a:buFont typeface="Arial" panose="020B0604020202020204" pitchFamily="34" charset="0"/>
              <a:buChar char="•"/>
            </a:pPr>
            <a:endParaRPr lang="en-US" sz="2000" dirty="0">
              <a:solidFill>
                <a:srgbClr val="474747"/>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For a grayscale or </a:t>
            </a:r>
            <a:r>
              <a:rPr lang="en-US" sz="2000" b="0" i="0" dirty="0" err="1">
                <a:solidFill>
                  <a:srgbClr val="474747"/>
                </a:solidFill>
                <a:effectLst/>
                <a:latin typeface="Calibri" panose="020F0502020204030204" pitchFamily="34" charset="0"/>
                <a:ea typeface="Calibri" panose="020F0502020204030204" pitchFamily="34" charset="0"/>
                <a:cs typeface="Calibri" panose="020F0502020204030204" pitchFamily="34" charset="0"/>
              </a:rPr>
              <a:t>b&amp;w</a:t>
            </a:r>
            <a:r>
              <a:rPr lang="en-US" sz="2000" b="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 image, we have pixel values ranging from </a:t>
            </a:r>
            <a:r>
              <a:rPr lang="en-US" sz="20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0 to 255</a:t>
            </a:r>
            <a:r>
              <a:rPr lang="en-US" sz="2000" b="0" i="0" dirty="0">
                <a:solidFill>
                  <a:srgbClr val="474747"/>
                </a:solidFill>
                <a:effectLst/>
                <a:latin typeface="Calibri" panose="020F0502020204030204" pitchFamily="34" charset="0"/>
                <a:ea typeface="Calibri" panose="020F0502020204030204" pitchFamily="34" charset="0"/>
                <a:cs typeface="Calibri" panose="020F0502020204030204" pitchFamily="34" charset="0"/>
              </a:rPr>
              <a:t>. The smaller numbers closer to zero represent the darker shade, while the larger numbers closer to 255 represent the lighter or the white shade.</a:t>
            </a:r>
          </a:p>
          <a:p>
            <a:pPr marL="342900" indent="-342900">
              <a:buFont typeface="Arial" panose="020B0604020202020204" pitchFamily="34" charset="0"/>
              <a:buChar char="•"/>
            </a:pPr>
            <a:endParaRPr lang="en-US" sz="2000" dirty="0">
              <a:solidFill>
                <a:srgbClr val="474747"/>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474747"/>
                </a:solidFill>
                <a:effectLst/>
                <a:latin typeface="Google Sans"/>
              </a:rPr>
              <a:t> Grayscale images are a valuable tool in computer vision and are widely used in a range of applications, including </a:t>
            </a:r>
            <a:r>
              <a:rPr lang="en-US" sz="2000" b="0" i="0" dirty="0">
                <a:solidFill>
                  <a:srgbClr val="040C28"/>
                </a:solidFill>
                <a:effectLst/>
                <a:latin typeface="Google Sans"/>
              </a:rPr>
              <a:t>object recognition, image analysis, and image processing</a:t>
            </a:r>
            <a:r>
              <a:rPr lang="en-US" sz="2000" b="0" i="0" dirty="0">
                <a:solidFill>
                  <a:srgbClr val="474747"/>
                </a:solidFill>
                <a:effectLst/>
                <a:latin typeface="Google Sans"/>
              </a:rPr>
              <a: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7" name="TextBox 6">
            <a:extLst>
              <a:ext uri="{FF2B5EF4-FFF2-40B4-BE49-F238E27FC236}">
                <a16:creationId xmlns:a16="http://schemas.microsoft.com/office/drawing/2014/main" id="{32E69C18-C919-4370-9A00-52F2424337F1}"/>
              </a:ext>
            </a:extLst>
          </p:cNvPr>
          <p:cNvSpPr txBox="1"/>
          <p:nvPr/>
        </p:nvSpPr>
        <p:spPr>
          <a:xfrm>
            <a:off x="2435264" y="4663184"/>
            <a:ext cx="7529831"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Pixel value ranges from 0 to 255-  (0 black and 255 White)</a:t>
            </a:r>
          </a:p>
        </p:txBody>
      </p:sp>
      <p:pic>
        <p:nvPicPr>
          <p:cNvPr id="8" name="Picture 7">
            <a:extLst>
              <a:ext uri="{FF2B5EF4-FFF2-40B4-BE49-F238E27FC236}">
                <a16:creationId xmlns:a16="http://schemas.microsoft.com/office/drawing/2014/main" id="{4EAC5961-0526-4A20-809D-1D3162BFC853}"/>
              </a:ext>
            </a:extLst>
          </p:cNvPr>
          <p:cNvPicPr>
            <a:picLocks noChangeAspect="1"/>
          </p:cNvPicPr>
          <p:nvPr/>
        </p:nvPicPr>
        <p:blipFill>
          <a:blip r:embed="rId2"/>
          <a:stretch>
            <a:fillRect/>
          </a:stretch>
        </p:blipFill>
        <p:spPr>
          <a:xfrm>
            <a:off x="2435264" y="5063294"/>
            <a:ext cx="6858000" cy="933450"/>
          </a:xfrm>
          <a:prstGeom prst="rect">
            <a:avLst/>
          </a:prstGeom>
        </p:spPr>
      </p:pic>
    </p:spTree>
    <p:extLst>
      <p:ext uri="{BB962C8B-B14F-4D97-AF65-F5344CB8AC3E}">
        <p14:creationId xmlns:p14="http://schemas.microsoft.com/office/powerpoint/2010/main" val="184845039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FCE92B8-9F55-3158-7738-B082FF603583}"/>
              </a:ext>
            </a:extLst>
          </p:cNvPr>
          <p:cNvSpPr txBox="1"/>
          <p:nvPr/>
        </p:nvSpPr>
        <p:spPr>
          <a:xfrm>
            <a:off x="2807737" y="272262"/>
            <a:ext cx="5645798"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Flattening</a:t>
            </a:r>
          </a:p>
        </p:txBody>
      </p:sp>
      <p:pic>
        <p:nvPicPr>
          <p:cNvPr id="5" name="Picture 4">
            <a:extLst>
              <a:ext uri="{FF2B5EF4-FFF2-40B4-BE49-F238E27FC236}">
                <a16:creationId xmlns:a16="http://schemas.microsoft.com/office/drawing/2014/main" id="{BB53FA5B-15A8-F701-E673-68CED4AA9714}"/>
              </a:ext>
            </a:extLst>
          </p:cNvPr>
          <p:cNvPicPr>
            <a:picLocks noChangeAspect="1"/>
          </p:cNvPicPr>
          <p:nvPr/>
        </p:nvPicPr>
        <p:blipFill>
          <a:blip r:embed="rId2"/>
          <a:stretch>
            <a:fillRect/>
          </a:stretch>
        </p:blipFill>
        <p:spPr>
          <a:xfrm>
            <a:off x="1611241" y="982768"/>
            <a:ext cx="8969517" cy="4892464"/>
          </a:xfrm>
          <a:prstGeom prst="rect">
            <a:avLst/>
          </a:prstGeom>
        </p:spPr>
      </p:pic>
    </p:spTree>
    <p:extLst>
      <p:ext uri="{BB962C8B-B14F-4D97-AF65-F5344CB8AC3E}">
        <p14:creationId xmlns:p14="http://schemas.microsoft.com/office/powerpoint/2010/main" val="85559483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555C8E2-C269-B090-ECE0-F2E3636619DA}"/>
              </a:ext>
            </a:extLst>
          </p:cNvPr>
          <p:cNvSpPr txBox="1"/>
          <p:nvPr/>
        </p:nvSpPr>
        <p:spPr>
          <a:xfrm>
            <a:off x="2807737" y="272262"/>
            <a:ext cx="5645798"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Flattening</a:t>
            </a:r>
          </a:p>
        </p:txBody>
      </p:sp>
      <p:pic>
        <p:nvPicPr>
          <p:cNvPr id="5" name="Picture 4">
            <a:extLst>
              <a:ext uri="{FF2B5EF4-FFF2-40B4-BE49-F238E27FC236}">
                <a16:creationId xmlns:a16="http://schemas.microsoft.com/office/drawing/2014/main" id="{BD490723-B559-D59A-4AED-D9D39CEA9C02}"/>
              </a:ext>
            </a:extLst>
          </p:cNvPr>
          <p:cNvPicPr>
            <a:picLocks noChangeAspect="1"/>
          </p:cNvPicPr>
          <p:nvPr/>
        </p:nvPicPr>
        <p:blipFill>
          <a:blip r:embed="rId2"/>
          <a:stretch>
            <a:fillRect/>
          </a:stretch>
        </p:blipFill>
        <p:spPr>
          <a:xfrm>
            <a:off x="1020640" y="906561"/>
            <a:ext cx="10150720" cy="5044877"/>
          </a:xfrm>
          <a:prstGeom prst="rect">
            <a:avLst/>
          </a:prstGeom>
        </p:spPr>
      </p:pic>
    </p:spTree>
    <p:extLst>
      <p:ext uri="{BB962C8B-B14F-4D97-AF65-F5344CB8AC3E}">
        <p14:creationId xmlns:p14="http://schemas.microsoft.com/office/powerpoint/2010/main" val="164028609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65C526-5811-867B-19E2-3289E9B0564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721C588-3F94-248E-E0EE-711346B5EF65}"/>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STEP 6 – FULLY CONNECTED LAYER</a:t>
            </a:r>
          </a:p>
        </p:txBody>
      </p:sp>
      <p:sp>
        <p:nvSpPr>
          <p:cNvPr id="5" name="Text Placeholder 4">
            <a:extLst>
              <a:ext uri="{FF2B5EF4-FFF2-40B4-BE49-F238E27FC236}">
                <a16:creationId xmlns:a16="http://schemas.microsoft.com/office/drawing/2014/main" id="{FB255341-8B1F-7C07-C0F7-133761782C38}"/>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34DF4EC8-BD7E-C8D6-C42E-3C18270CA06A}"/>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295812921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C9B75-206F-3211-1B75-7B533205D7B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ED148ED-84DA-4C14-CC19-21FC4EBAD314}"/>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sp>
        <p:nvSpPr>
          <p:cNvPr id="3" name="TextBox 2">
            <a:extLst>
              <a:ext uri="{FF2B5EF4-FFF2-40B4-BE49-F238E27FC236}">
                <a16:creationId xmlns:a16="http://schemas.microsoft.com/office/drawing/2014/main" id="{F0A64659-A0B0-AA31-1AB7-0D4FC2843AC1}"/>
              </a:ext>
            </a:extLst>
          </p:cNvPr>
          <p:cNvSpPr txBox="1"/>
          <p:nvPr/>
        </p:nvSpPr>
        <p:spPr>
          <a:xfrm>
            <a:off x="1360714" y="881657"/>
            <a:ext cx="9470572" cy="2554545"/>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A fully connected layer, also known as a dense layer, is a type of neural network layer where every neuron in the layer is connected to every neuron in the previous and subsequent layers.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This complete connectivity means that each neuron in a layer processes information from every neuron in the preceding layer.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3604371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514F80-B89E-0790-F9BD-CED89179DB8A}"/>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75F5286A-15C1-8E54-3510-810D8317C67A}"/>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sp>
        <p:nvSpPr>
          <p:cNvPr id="3" name="TextBox 2">
            <a:extLst>
              <a:ext uri="{FF2B5EF4-FFF2-40B4-BE49-F238E27FC236}">
                <a16:creationId xmlns:a16="http://schemas.microsoft.com/office/drawing/2014/main" id="{7B9198D2-D6F4-8286-7137-8CDB8DB5938E}"/>
              </a:ext>
            </a:extLst>
          </p:cNvPr>
          <p:cNvSpPr txBox="1"/>
          <p:nvPr/>
        </p:nvSpPr>
        <p:spPr>
          <a:xfrm>
            <a:off x="1360714" y="881657"/>
            <a:ext cx="9470572" cy="3477875"/>
          </a:xfrm>
          <a:prstGeom prst="rect">
            <a:avLst/>
          </a:prstGeom>
          <a:noFill/>
        </p:spPr>
        <p:txBody>
          <a:bodyPr wrap="square">
            <a:spAutoFit/>
          </a:bodyPr>
          <a:lstStyle/>
          <a:p>
            <a:r>
              <a:rPr lang="en-US" sz="2000" b="1" i="0" dirty="0">
                <a:effectLst/>
                <a:latin typeface="Calibri" panose="020F0502020204030204" pitchFamily="34" charset="0"/>
                <a:ea typeface="Calibri" panose="020F0502020204030204" pitchFamily="34" charset="0"/>
                <a:cs typeface="Calibri" panose="020F0502020204030204" pitchFamily="34" charset="0"/>
              </a:rPr>
              <a:t>How it works:</a:t>
            </a:r>
          </a:p>
          <a:p>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Input: The layer receives input from the previous layer (or the initial input data).</a:t>
            </a:r>
          </a:p>
          <a:p>
            <a:pPr marL="342900" indent="-342900">
              <a:buFont typeface="Arial" panose="020B0604020202020204" pitchFamily="34" charset="0"/>
              <a:buChar char="•"/>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Linear Transformation: Each neuron multiplies its input by a corresponding weight in the weight matrix and adds a bias. </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Activation Function: An activation function (e.g.,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sigmoid, tanh) is applied to the output of the linear transformation. </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Output: The activated output becomes the input to the next layer.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3707614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9E47BE2-86FB-E440-3FA4-007DD3576D49}"/>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6" name="Picture 5">
            <a:extLst>
              <a:ext uri="{FF2B5EF4-FFF2-40B4-BE49-F238E27FC236}">
                <a16:creationId xmlns:a16="http://schemas.microsoft.com/office/drawing/2014/main" id="{9CF3446E-A9D4-2236-53D9-F39636D7E7ED}"/>
              </a:ext>
            </a:extLst>
          </p:cNvPr>
          <p:cNvPicPr>
            <a:picLocks noChangeAspect="1"/>
          </p:cNvPicPr>
          <p:nvPr/>
        </p:nvPicPr>
        <p:blipFill>
          <a:blip r:embed="rId2"/>
          <a:stretch>
            <a:fillRect/>
          </a:stretch>
        </p:blipFill>
        <p:spPr>
          <a:xfrm>
            <a:off x="1287363" y="883699"/>
            <a:ext cx="9617273" cy="5090601"/>
          </a:xfrm>
          <a:prstGeom prst="rect">
            <a:avLst/>
          </a:prstGeom>
        </p:spPr>
      </p:pic>
    </p:spTree>
    <p:extLst>
      <p:ext uri="{BB962C8B-B14F-4D97-AF65-F5344CB8AC3E}">
        <p14:creationId xmlns:p14="http://schemas.microsoft.com/office/powerpoint/2010/main" val="230538310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4731AD5-CCDD-354B-2ED6-FF30244F9015}"/>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6" name="Picture 5">
            <a:extLst>
              <a:ext uri="{FF2B5EF4-FFF2-40B4-BE49-F238E27FC236}">
                <a16:creationId xmlns:a16="http://schemas.microsoft.com/office/drawing/2014/main" id="{AA3CC5DC-7C6F-FF92-5DC3-862837C67A40}"/>
              </a:ext>
            </a:extLst>
          </p:cNvPr>
          <p:cNvPicPr>
            <a:picLocks noChangeAspect="1"/>
          </p:cNvPicPr>
          <p:nvPr/>
        </p:nvPicPr>
        <p:blipFill>
          <a:blip r:embed="rId2"/>
          <a:stretch>
            <a:fillRect/>
          </a:stretch>
        </p:blipFill>
        <p:spPr>
          <a:xfrm>
            <a:off x="2114205" y="1104698"/>
            <a:ext cx="7963590" cy="4648603"/>
          </a:xfrm>
          <a:prstGeom prst="rect">
            <a:avLst/>
          </a:prstGeom>
        </p:spPr>
      </p:pic>
    </p:spTree>
    <p:extLst>
      <p:ext uri="{BB962C8B-B14F-4D97-AF65-F5344CB8AC3E}">
        <p14:creationId xmlns:p14="http://schemas.microsoft.com/office/powerpoint/2010/main" val="16476314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4B371BE-6952-9734-3E93-7C43CB078CFC}"/>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D031D2F2-9095-B4A5-C743-EB5D790E7E86}"/>
              </a:ext>
            </a:extLst>
          </p:cNvPr>
          <p:cNvPicPr>
            <a:picLocks noChangeAspect="1"/>
          </p:cNvPicPr>
          <p:nvPr/>
        </p:nvPicPr>
        <p:blipFill>
          <a:blip r:embed="rId2"/>
          <a:stretch>
            <a:fillRect/>
          </a:stretch>
        </p:blipFill>
        <p:spPr>
          <a:xfrm>
            <a:off x="2049429" y="1078026"/>
            <a:ext cx="8093141" cy="4701947"/>
          </a:xfrm>
          <a:prstGeom prst="rect">
            <a:avLst/>
          </a:prstGeom>
        </p:spPr>
      </p:pic>
    </p:spTree>
    <p:extLst>
      <p:ext uri="{BB962C8B-B14F-4D97-AF65-F5344CB8AC3E}">
        <p14:creationId xmlns:p14="http://schemas.microsoft.com/office/powerpoint/2010/main" val="257233341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5016E1A-AE8F-F3C7-C85F-AADABB9F2527}"/>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2B212490-A64B-C6DC-B323-CD4DB986CE0C}"/>
              </a:ext>
            </a:extLst>
          </p:cNvPr>
          <p:cNvPicPr>
            <a:picLocks noChangeAspect="1"/>
          </p:cNvPicPr>
          <p:nvPr/>
        </p:nvPicPr>
        <p:blipFill>
          <a:blip r:embed="rId2"/>
          <a:stretch>
            <a:fillRect/>
          </a:stretch>
        </p:blipFill>
        <p:spPr>
          <a:xfrm>
            <a:off x="2057050" y="1020871"/>
            <a:ext cx="8077900" cy="4816257"/>
          </a:xfrm>
          <a:prstGeom prst="rect">
            <a:avLst/>
          </a:prstGeom>
        </p:spPr>
      </p:pic>
    </p:spTree>
    <p:extLst>
      <p:ext uri="{BB962C8B-B14F-4D97-AF65-F5344CB8AC3E}">
        <p14:creationId xmlns:p14="http://schemas.microsoft.com/office/powerpoint/2010/main" val="37514223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C25A5BA-97FD-022D-67A2-593475A8FFAA}"/>
              </a:ext>
            </a:extLst>
          </p:cNvPr>
          <p:cNvSpPr txBox="1"/>
          <p:nvPr/>
        </p:nvSpPr>
        <p:spPr>
          <a:xfrm>
            <a:off x="3200400" y="155901"/>
            <a:ext cx="6102220" cy="553998"/>
          </a:xfrm>
          <a:prstGeom prst="rect">
            <a:avLst/>
          </a:prstGeom>
          <a:noFill/>
        </p:spPr>
        <p:txBody>
          <a:bodyPr wrap="square">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Full Connection</a:t>
            </a:r>
          </a:p>
        </p:txBody>
      </p:sp>
      <p:pic>
        <p:nvPicPr>
          <p:cNvPr id="5" name="Picture 4">
            <a:extLst>
              <a:ext uri="{FF2B5EF4-FFF2-40B4-BE49-F238E27FC236}">
                <a16:creationId xmlns:a16="http://schemas.microsoft.com/office/drawing/2014/main" id="{7FF774EF-8418-58FA-F116-01B85862E968}"/>
              </a:ext>
            </a:extLst>
          </p:cNvPr>
          <p:cNvPicPr>
            <a:picLocks noChangeAspect="1"/>
          </p:cNvPicPr>
          <p:nvPr/>
        </p:nvPicPr>
        <p:blipFill>
          <a:blip r:embed="rId2"/>
          <a:stretch>
            <a:fillRect/>
          </a:stretch>
        </p:blipFill>
        <p:spPr>
          <a:xfrm>
            <a:off x="1615051" y="1005630"/>
            <a:ext cx="8961897" cy="4846740"/>
          </a:xfrm>
          <a:prstGeom prst="rect">
            <a:avLst/>
          </a:prstGeom>
        </p:spPr>
      </p:pic>
    </p:spTree>
    <p:extLst>
      <p:ext uri="{BB962C8B-B14F-4D97-AF65-F5344CB8AC3E}">
        <p14:creationId xmlns:p14="http://schemas.microsoft.com/office/powerpoint/2010/main" val="378085848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3447</TotalTime>
  <Words>2707</Words>
  <Application>Microsoft Office PowerPoint</Application>
  <PresentationFormat>Widescreen</PresentationFormat>
  <Paragraphs>341</Paragraphs>
  <Slides>159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159</vt:i4>
      </vt:variant>
    </vt:vector>
  </HeadingPairs>
  <TitlesOfParts>
    <vt:vector size="168" baseType="lpstr">
      <vt:lpstr>Arial</vt:lpstr>
      <vt:lpstr>Arial Rounded MT Bold</vt:lpstr>
      <vt:lpstr>Calibri</vt:lpstr>
      <vt:lpstr>Century Gothic</vt:lpstr>
      <vt:lpstr>Google Sans</vt:lpstr>
      <vt:lpstr>Karla</vt:lpstr>
      <vt:lpstr>Nunito</vt:lpstr>
      <vt:lpstr>Univers Condensed Light</vt:lpstr>
      <vt:lpstr>Office Theme</vt:lpstr>
      <vt:lpstr>Convolutional Neural Network</vt:lpstr>
      <vt:lpstr>CNN-INTRODUCTION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CNN-STEPS</vt:lpstr>
      <vt:lpstr>PowerPoint Presentation</vt:lpstr>
      <vt:lpstr>STEP 1 – INPUT LAYER</vt:lpstr>
      <vt:lpstr>PowerPoint Presentation</vt:lpstr>
      <vt:lpstr>PowerPoint Presentation</vt:lpstr>
      <vt:lpstr>STEP 2 – CONVOLUTIONAL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3 – ACTIVATION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4 – POOLING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5 – FLATTENING LAYER</vt:lpstr>
      <vt:lpstr>PowerPoint Presentation</vt:lpstr>
      <vt:lpstr>PowerPoint Presentation</vt:lpstr>
      <vt:lpstr>PowerPoint Presentation</vt:lpstr>
      <vt:lpstr>PowerPoint Presentation</vt:lpstr>
      <vt:lpstr>PowerPoint Presentation</vt:lpstr>
      <vt:lpstr>STEP 6 – FULLY CONNECTED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7 – OUTPUT LAYER</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STEP 8 – TRAINING LAYER</vt:lpstr>
      <vt:lpstr>PowerPoint Presentation</vt:lpstr>
      <vt:lpstr>STEP 9 – EVALUATION LAYER</vt:lpstr>
      <vt:lpstr>PowerPoint Presentation</vt:lpstr>
      <vt:lpstr>SUMMARY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410</cp:revision>
  <dcterms:created xsi:type="dcterms:W3CDTF">2023-08-11T17:08:08Z</dcterms:created>
  <dcterms:modified xsi:type="dcterms:W3CDTF">2025-04-26T12:42:56Z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